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34"/>
  </p:notesMasterIdLst>
  <p:sldIdLst>
    <p:sldId id="256" r:id="rId3"/>
    <p:sldId id="401" r:id="rId4"/>
    <p:sldId id="400" r:id="rId5"/>
    <p:sldId id="376" r:id="rId6"/>
    <p:sldId id="382" r:id="rId7"/>
    <p:sldId id="385" r:id="rId8"/>
    <p:sldId id="383" r:id="rId9"/>
    <p:sldId id="389" r:id="rId10"/>
    <p:sldId id="386" r:id="rId11"/>
    <p:sldId id="416" r:id="rId12"/>
    <p:sldId id="391" r:id="rId13"/>
    <p:sldId id="378" r:id="rId14"/>
    <p:sldId id="380" r:id="rId15"/>
    <p:sldId id="403" r:id="rId16"/>
    <p:sldId id="404" r:id="rId17"/>
    <p:sldId id="405" r:id="rId18"/>
    <p:sldId id="427" r:id="rId19"/>
    <p:sldId id="392" r:id="rId20"/>
    <p:sldId id="402" r:id="rId21"/>
    <p:sldId id="418" r:id="rId22"/>
    <p:sldId id="409" r:id="rId23"/>
    <p:sldId id="419" r:id="rId24"/>
    <p:sldId id="420" r:id="rId25"/>
    <p:sldId id="397" r:id="rId26"/>
    <p:sldId id="421" r:id="rId27"/>
    <p:sldId id="425" r:id="rId28"/>
    <p:sldId id="426" r:id="rId29"/>
    <p:sldId id="278" r:id="rId30"/>
    <p:sldId id="396" r:id="rId31"/>
    <p:sldId id="414" r:id="rId32"/>
    <p:sldId id="415" r:id="rId3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089" autoAdjust="0"/>
  </p:normalViewPr>
  <p:slideViewPr>
    <p:cSldViewPr snapToGrid="0" snapToObjects="1">
      <p:cViewPr varScale="1">
        <p:scale>
          <a:sx n="124" d="100"/>
          <a:sy n="124" d="100"/>
        </p:scale>
        <p:origin x="-2536"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gadgets.ndtv.com/internet/news/netflix-now-accounts-for-34-percent-of-us-internet-traffic-at-peak-times-524323"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projects.spring.io/spring-cloud"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projects.spring.io/spring-cloud"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References:</a:t>
            </a:r>
          </a:p>
          <a:p>
            <a:pPr marL="228600" indent="-228600">
              <a:spcBef>
                <a:spcPts val="0"/>
              </a:spcBef>
              <a:buAutoNum type="arabicPeriod"/>
            </a:pPr>
            <a:r>
              <a:rPr lang="en-US" baseline="0" dirty="0" smtClean="0">
                <a:solidFill>
                  <a:schemeClr val="dk1"/>
                </a:solidFill>
              </a:rPr>
              <a:t>http://12factor.net/</a:t>
            </a:r>
          </a:p>
          <a:p>
            <a:pPr marL="228600" indent="-228600">
              <a:spcBef>
                <a:spcPts val="0"/>
              </a:spcBef>
              <a:buAutoNum type="arabicPeriod"/>
            </a:pPr>
            <a:endParaRPr lang="en-US" baseline="0" dirty="0" smtClean="0">
              <a:solidFill>
                <a:schemeClr val="dk1"/>
              </a:solidFill>
            </a:endParaRPr>
          </a:p>
          <a:p>
            <a:pPr marL="228600" indent="-228600">
              <a:spcBef>
                <a:spcPts val="0"/>
              </a:spcBef>
              <a:buAutoNum type="arabicPeriod"/>
            </a:pPr>
            <a:endParaRPr lang="en-US" baseline="0" dirty="0" smtClean="0">
              <a:solidFill>
                <a:schemeClr val="dk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Architectural and development practices, that ensure an optimal experience on a cloud platform.</a:t>
            </a:r>
            <a:r>
              <a:rPr lang="en-US" baseline="0" dirty="0" smtClean="0">
                <a:solidFill>
                  <a:srgbClr val="FFFFFF"/>
                </a:solidFill>
              </a:rPr>
              <a:t> </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a:t>REST and message-driven services</a:t>
            </a:r>
          </a:p>
          <a:p>
            <a:pPr marL="220558" indent="-220558">
              <a:buSzPct val="100000"/>
              <a:buChar char="*"/>
              <a:defRPr sz="1800"/>
            </a:pPr>
            <a:r>
              <a:rPr sz="2200"/>
              <a:t>Polyglot persistence, services encapsulate data store semantics</a:t>
            </a:r>
          </a:p>
          <a:p>
            <a:pPr marL="220558" indent="-220558">
              <a:buSzPct val="100000"/>
              <a:buChar char="*"/>
              <a:defRPr sz="1800"/>
            </a:pPr>
            <a:r>
              <a:rPr sz="2200"/>
              <a:t>Diversity of clients acknowledged</a:t>
            </a:r>
          </a:p>
          <a:p>
            <a:pPr marL="220558" indent="-220558">
              <a:buSzPct val="100000"/>
              <a:buChar char="*"/>
              <a:defRPr sz="1800"/>
            </a:pPr>
            <a:r>
              <a:rPr sz="2200"/>
              <a:t>API Gateway for service aggregation, reduce 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SCS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platform,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endParaRPr lang="en-US" sz="1800" dirty="0" smtClean="0">
              <a:solidFill>
                <a:srgbClr val="FFFFFF"/>
              </a:solidFill>
            </a:endParaRP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a:t>
            </a:r>
            <a:r>
              <a:rPr lang="en-US" sz="1800" dirty="0" smtClean="0">
                <a:solidFill>
                  <a:srgbClr val="FFFFFF"/>
                </a:solidFill>
              </a:rPr>
              <a:t>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2">
              <a:buNone/>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Config</a:t>
            </a:r>
            <a:r>
              <a:rPr lang="en-US" baseline="0" dirty="0" smtClean="0"/>
              <a:t> Server</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err="1" smtClean="0">
                <a:solidFill>
                  <a:srgbClr val="4D4D4D"/>
                </a:solidFill>
                <a:uFill>
                  <a:solidFill>
                    <a:srgbClr val="4D4D4D"/>
                  </a:solidFill>
                </a:uFill>
              </a:rPr>
              <a:t>Git</a:t>
            </a:r>
            <a:r>
              <a:rPr lang="en-US" sz="1800" dirty="0" smtClean="0">
                <a:solidFill>
                  <a:srgbClr val="4D4D4D"/>
                </a:solidFill>
                <a:uFill>
                  <a:solidFill>
                    <a:srgbClr val="4D4D4D"/>
                  </a:solidFill>
                </a:uFill>
              </a:rPr>
              <a:t> URL for Config Repo provided via Service Dashboard (post-provisioning)</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800" dirty="0" smtClean="0">
                <a:solidFill>
                  <a:srgbClr val="FFFFFF"/>
                </a:solidFill>
                <a:uFill>
                  <a:solidFill>
                    <a:srgbClr val="4D4D4D"/>
                  </a:solidFill>
                </a:uFill>
              </a:rPr>
              <a:t>Single tenant, scoped to CF space</a:t>
            </a:r>
            <a:r>
              <a:rPr lang="en-US" sz="1800" baseline="0" dirty="0" smtClean="0">
                <a:solidFill>
                  <a:srgbClr val="FFFFFF"/>
                </a:solidFill>
                <a:uFill>
                  <a:solidFill>
                    <a:srgbClr val="4D4D4D"/>
                  </a:solidFill>
                </a:uFill>
              </a:rPr>
              <a:t> </a:t>
            </a:r>
            <a:r>
              <a:rPr lang="en-US" sz="1100" dirty="0" smtClean="0">
                <a:solidFill>
                  <a:srgbClr val="FFFFFF"/>
                </a:solidFill>
                <a:uFill>
                  <a:solidFill>
                    <a:srgbClr val="4D4D4D"/>
                  </a:solidFill>
                </a:uFill>
              </a:rPr>
              <a:t>(nothing prevents shared </a:t>
            </a:r>
            <a:r>
              <a:rPr lang="en-US" sz="1100" dirty="0" err="1" smtClean="0">
                <a:solidFill>
                  <a:srgbClr val="FFFFFF"/>
                </a:solidFill>
                <a:uFill>
                  <a:solidFill>
                    <a:srgbClr val="4D4D4D"/>
                  </a:solidFill>
                </a:uFill>
              </a:rPr>
              <a:t>Git</a:t>
            </a:r>
            <a:r>
              <a:rPr lang="en-US" sz="1100" dirty="0" smtClean="0">
                <a:solidFill>
                  <a:srgbClr val="FFFFFF"/>
                </a:solidFill>
                <a:uFill>
                  <a:solidFill>
                    <a:srgbClr val="4D4D4D"/>
                  </a:solidFill>
                </a:uFill>
              </a:rPr>
              <a:t> repo)</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endParaRPr lang="en-US" dirty="0" smtClean="0"/>
          </a:p>
          <a:p>
            <a:r>
              <a:rPr lang="en-US" dirty="0" smtClean="0"/>
              <a:t>Service Registry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100" dirty="0" smtClean="0">
                <a:solidFill>
                  <a:srgbClr val="FFFFFF"/>
                </a:solidFill>
                <a:uFill>
                  <a:solidFill>
                    <a:srgbClr val="4D4D4D"/>
                  </a:solidFill>
                </a:uFill>
              </a:rPr>
              <a:t>Service Binding via Spring Cloud Connector</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100" dirty="0" smtClean="0">
              <a:solidFill>
                <a:srgbClr val="FFFFFF"/>
              </a:solidFill>
              <a:uFill>
                <a:solidFill>
                  <a:srgbClr val="4D4D4D"/>
                </a:solidFill>
              </a:uFill>
            </a:endParaRPr>
          </a:p>
          <a:p>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546976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23</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282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0" name="Shape 660"/>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kern="0" baseline="0" dirty="0" smtClean="0">
                <a:solidFill>
                  <a:schemeClr val="bg1">
                    <a:lumMod val="50000"/>
                  </a:schemeClr>
                </a:solidFill>
                <a:latin typeface="Roboto"/>
                <a:ea typeface="Roboto"/>
                <a:cs typeface="Roboto"/>
                <a:sym typeface="Roboto"/>
                <a:rtl val="0"/>
              </a:rPr>
              <a:t>One of our customers in the finance space, </a:t>
            </a:r>
            <a:r>
              <a:rPr lang="en-US" sz="1100" kern="0" dirty="0" smtClean="0">
                <a:solidFill>
                  <a:schemeClr val="bg1">
                    <a:lumMod val="50000"/>
                  </a:schemeClr>
                </a:solidFill>
                <a:latin typeface="Roboto"/>
                <a:ea typeface="Roboto"/>
                <a:cs typeface="Roboto"/>
                <a:sym typeface="Roboto"/>
                <a:rtl val="0"/>
              </a:rPr>
              <a:t>JPMC,</a:t>
            </a:r>
            <a:r>
              <a:rPr lang="en-US" sz="1100" kern="0" baseline="0" dirty="0" smtClean="0">
                <a:solidFill>
                  <a:schemeClr val="bg1">
                    <a:lumMod val="50000"/>
                  </a:schemeClr>
                </a:solidFill>
                <a:latin typeface="Roboto"/>
                <a:ea typeface="Roboto"/>
                <a:cs typeface="Roboto"/>
                <a:sym typeface="Roboto"/>
                <a:rtl val="0"/>
              </a:rPr>
              <a:t> has developed a cloud-native maturity model that helps to categorize the movement from monolith to microservices. You have a path both for greenfield apps, and migration or modernization of existing applications to make them cloud-ready.</a:t>
            </a: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7" name="Shape 537"/>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80000"/>
              </a:lnSpc>
              <a:spcBef>
                <a:spcPts val="0"/>
              </a:spcBef>
              <a:spcAft>
                <a:spcPts val="0"/>
              </a:spcAft>
              <a:buClr>
                <a:schemeClr val="lt2"/>
              </a:buClr>
              <a:buSzPct val="25000"/>
              <a:buFontTx/>
              <a:buNone/>
              <a:tabLst/>
              <a:defRPr/>
            </a:pPr>
            <a:r>
              <a:rPr lang="en-US" sz="1000" dirty="0" smtClean="0">
                <a:solidFill>
                  <a:srgbClr val="000000"/>
                </a:solidFill>
                <a:latin typeface="Verdana"/>
                <a:ea typeface="Verdana"/>
                <a:cs typeface="Verdana"/>
                <a:sym typeface="Verdana"/>
              </a:rPr>
              <a:t>How are many enterprise moving to an cloud native application designs? </a:t>
            </a:r>
            <a:r>
              <a:rPr lang="en-US" sz="1000" b="1" dirty="0" smtClean="0">
                <a:solidFill>
                  <a:srgbClr val="000000"/>
                </a:solidFill>
                <a:latin typeface="Verdana"/>
                <a:ea typeface="Verdana"/>
                <a:cs typeface="Verdana"/>
                <a:sym typeface="Verdana"/>
              </a:rPr>
              <a:t>Technology bingo</a:t>
            </a:r>
            <a:r>
              <a:rPr lang="en-US" sz="1000" dirty="0" smtClean="0">
                <a:solidFill>
                  <a:srgbClr val="000000"/>
                </a:solidFill>
                <a:latin typeface="Verdana"/>
                <a:ea typeface="Verdana"/>
                <a:cs typeface="Verdana"/>
                <a:sym typeface="Verdana"/>
              </a:rPr>
              <a:t> with</a:t>
            </a:r>
            <a:r>
              <a:rPr lang="en-US" sz="1000" baseline="0" dirty="0" smtClean="0">
                <a:solidFill>
                  <a:srgbClr val="000000"/>
                </a:solidFill>
                <a:latin typeface="Verdana"/>
                <a:ea typeface="Verdana"/>
                <a:cs typeface="Verdana"/>
                <a:sym typeface="Verdana"/>
              </a:rPr>
              <a:t> different tools. </a:t>
            </a:r>
            <a:r>
              <a:rPr lang="en-US" sz="1000" dirty="0" smtClean="0">
                <a:solidFill>
                  <a:srgbClr val="000000"/>
                </a:solidFill>
                <a:latin typeface="Verdana"/>
                <a:ea typeface="Verdana"/>
                <a:cs typeface="Verdana"/>
                <a:sym typeface="Verdana"/>
              </a:rPr>
              <a:t>A cloud and automation</a:t>
            </a:r>
            <a:r>
              <a:rPr lang="en-US" sz="1000" baseline="0" dirty="0" smtClean="0">
                <a:solidFill>
                  <a:srgbClr val="000000"/>
                </a:solidFill>
                <a:latin typeface="Verdana"/>
                <a:ea typeface="Verdana"/>
                <a:cs typeface="Verdana"/>
                <a:sym typeface="Verdana"/>
              </a:rPr>
              <a:t> tools</a:t>
            </a:r>
            <a:r>
              <a:rPr lang="en-US" sz="1000" dirty="0" smtClean="0">
                <a:solidFill>
                  <a:srgbClr val="000000"/>
                </a:solidFill>
                <a:latin typeface="Verdana"/>
                <a:ea typeface="Verdana"/>
                <a:cs typeface="Verdana"/>
                <a:sym typeface="Verdana"/>
              </a:rPr>
              <a:t> a-la-carte today, using a combination of individual cloud services or technologies:  Just EC2 + services. Just Docker.  Docker with Puppet/Chef/</a:t>
            </a:r>
            <a:r>
              <a:rPr lang="en-US" sz="1000" dirty="0" err="1" smtClean="0">
                <a:solidFill>
                  <a:srgbClr val="000000"/>
                </a:solidFill>
                <a:latin typeface="Verdana"/>
                <a:ea typeface="Verdana"/>
                <a:cs typeface="Verdana"/>
                <a:sym typeface="Verdana"/>
              </a:rPr>
              <a:t>Ansible</a:t>
            </a:r>
            <a:r>
              <a:rPr lang="en-US" sz="1000" dirty="0" smtClean="0">
                <a:solidFill>
                  <a:srgbClr val="000000"/>
                </a:solidFill>
                <a:latin typeface="Verdana"/>
                <a:ea typeface="Verdana"/>
                <a:cs typeface="Verdana"/>
                <a:sym typeface="Verdana"/>
              </a:rPr>
              <a:t>/SALT.   </a:t>
            </a:r>
            <a:r>
              <a:rPr lang="en-US" sz="1000" dirty="0" err="1" smtClean="0">
                <a:solidFill>
                  <a:srgbClr val="000000"/>
                </a:solidFill>
                <a:latin typeface="Verdana"/>
                <a:ea typeface="Verdana"/>
                <a:cs typeface="Verdana"/>
                <a:sym typeface="Verdana"/>
              </a:rPr>
              <a:t>MesosSphere</a:t>
            </a:r>
            <a:r>
              <a:rPr lang="en-US" sz="1000" dirty="0" smtClean="0">
                <a:solidFill>
                  <a:srgbClr val="000000"/>
                </a:solidFill>
                <a:latin typeface="Verdana"/>
                <a:ea typeface="Verdana"/>
                <a:cs typeface="Verdana"/>
                <a:sym typeface="Verdana"/>
              </a:rPr>
              <a:t> or Kubernetes with Docker on EC2.  </a:t>
            </a:r>
            <a:r>
              <a:rPr lang="en-US" sz="1000" dirty="0" err="1" smtClean="0">
                <a:solidFill>
                  <a:srgbClr val="000000"/>
                </a:solidFill>
                <a:latin typeface="Verdana"/>
                <a:ea typeface="Verdana"/>
                <a:cs typeface="Verdana"/>
                <a:sym typeface="Verdana"/>
              </a:rPr>
              <a:t>etc</a:t>
            </a:r>
            <a:r>
              <a:rPr lang="en-US" sz="1000" dirty="0" smtClean="0">
                <a:solidFill>
                  <a:srgbClr val="000000"/>
                </a:solidFill>
                <a:latin typeface="Verdana"/>
                <a:ea typeface="Verdana"/>
                <a:cs typeface="Verdana"/>
                <a:sym typeface="Verdana"/>
              </a:rPr>
              <a:t> etc.</a:t>
            </a:r>
          </a:p>
          <a:p>
            <a:pPr>
              <a:lnSpc>
                <a:spcPct val="80000"/>
              </a:lnSpc>
              <a:spcBef>
                <a:spcPts val="1189"/>
              </a:spcBef>
              <a:buClr>
                <a:schemeClr val="dk1"/>
              </a:buClr>
            </a:pPr>
            <a:endParaRPr lang="en-US" sz="1000" dirty="0" smtClean="0">
              <a:solidFill>
                <a:srgbClr val="000000"/>
              </a:solidFill>
              <a:latin typeface="Verdana"/>
              <a:ea typeface="Verdana"/>
              <a:cs typeface="Verdana"/>
              <a:sym typeface="Verdana"/>
            </a:endParaRPr>
          </a:p>
          <a:p>
            <a:pPr>
              <a:lnSpc>
                <a:spcPct val="80000"/>
              </a:lnSpc>
              <a:spcBef>
                <a:spcPts val="1189"/>
              </a:spcBef>
              <a:buClr>
                <a:schemeClr val="lt2"/>
              </a:buClr>
              <a:buSzPct val="25000"/>
            </a:pPr>
            <a:r>
              <a:rPr lang="en-US" sz="1000" dirty="0" smtClean="0">
                <a:solidFill>
                  <a:srgbClr val="000000"/>
                </a:solidFill>
                <a:latin typeface="Verdana"/>
                <a:ea typeface="Verdana"/>
                <a:cs typeface="Verdana"/>
                <a:sym typeface="Verdana"/>
              </a:rPr>
              <a:t>Ad hoc tools are particularly difficult to</a:t>
            </a:r>
            <a:r>
              <a:rPr lang="en-US" sz="1000" baseline="0" dirty="0" smtClean="0">
                <a:solidFill>
                  <a:srgbClr val="000000"/>
                </a:solidFill>
                <a:latin typeface="Verdana"/>
                <a:ea typeface="Verdana"/>
                <a:cs typeface="Verdana"/>
                <a:sym typeface="Verdana"/>
              </a:rPr>
              <a:t> update, the </a:t>
            </a:r>
            <a:r>
              <a:rPr lang="en-US" sz="1000" dirty="0" smtClean="0">
                <a:solidFill>
                  <a:srgbClr val="000000"/>
                </a:solidFill>
                <a:latin typeface="Verdana"/>
                <a:ea typeface="Verdana"/>
                <a:cs typeface="Verdana"/>
                <a:sym typeface="Verdana"/>
              </a:rPr>
              <a:t>“Day 2” operation</a:t>
            </a:r>
            <a:r>
              <a:rPr lang="en-US" sz="1000" baseline="0" dirty="0" smtClean="0">
                <a:solidFill>
                  <a:srgbClr val="000000"/>
                </a:solidFill>
                <a:latin typeface="Verdana"/>
                <a:ea typeface="Verdana"/>
                <a:cs typeface="Verdana"/>
                <a:sym typeface="Verdana"/>
              </a:rPr>
              <a:t> side. When you invest by combining all range of open source projects together,, you end up spending a huge amount of time working on integration. If you’ve got a dozen different open source projects in production, you’ll have to curate thousands of pull requests a wee,, into a secure package. This is an ongoing effort</a:t>
            </a:r>
            <a:endParaRPr lang="en-US" sz="1000" dirty="0">
              <a:solidFill>
                <a:srgbClr val="000000"/>
              </a:solidFill>
              <a:latin typeface="Verdana"/>
              <a:ea typeface="Verdana"/>
              <a:cs typeface="Verdana"/>
              <a:sym typeface="Verdana"/>
            </a:endParaRPr>
          </a:p>
          <a:p>
            <a:pPr>
              <a:lnSpc>
                <a:spcPct val="80000"/>
              </a:lnSpc>
              <a:spcBef>
                <a:spcPts val="1189"/>
              </a:spcBef>
              <a:buClr>
                <a:schemeClr val="dk1"/>
              </a:buClr>
            </a:pPr>
            <a:endParaRPr sz="1000" dirty="0">
              <a:solidFill>
                <a:srgbClr val="000000"/>
              </a:solidFill>
              <a:latin typeface="Verdana"/>
              <a:ea typeface="Verdana"/>
              <a:cs typeface="Verdana"/>
              <a:sym typeface="Verdana"/>
            </a:endParaRPr>
          </a:p>
          <a:p>
            <a:pPr>
              <a:lnSpc>
                <a:spcPct val="80000"/>
              </a:lnSpc>
              <a:spcBef>
                <a:spcPts val="1189"/>
              </a:spcBef>
              <a:buClr>
                <a:schemeClr val="dk1"/>
              </a:buClr>
            </a:pPr>
            <a:endParaRPr sz="1000" dirty="0">
              <a:solidFill>
                <a:srgbClr val="000000"/>
              </a:solidFill>
              <a:latin typeface="Verdana"/>
              <a:ea typeface="Verdana"/>
              <a:cs typeface="Verdana"/>
              <a:sym typeface="Verdana"/>
            </a:endParaRPr>
          </a:p>
          <a:p>
            <a:pPr>
              <a:lnSpc>
                <a:spcPct val="80000"/>
              </a:lnSpc>
              <a:spcBef>
                <a:spcPts val="1189"/>
              </a:spcBef>
              <a:buClr>
                <a:schemeClr val="dk1"/>
              </a:buClr>
            </a:pPr>
            <a:endParaRPr sz="400" dirty="0">
              <a:solidFill>
                <a:srgbClr val="000000"/>
              </a:solidFill>
              <a:latin typeface="Verdana"/>
              <a:ea typeface="Verdana"/>
              <a:cs typeface="Verdana"/>
              <a:sym typeface="Verdana"/>
            </a:endParaRPr>
          </a:p>
          <a:p>
            <a:pPr>
              <a:lnSpc>
                <a:spcPct val="80000"/>
              </a:lnSpc>
              <a:spcBef>
                <a:spcPts val="1189"/>
              </a:spcBef>
              <a:buClr>
                <a:schemeClr val="dk1"/>
              </a:buClr>
            </a:pPr>
            <a:endParaRPr sz="400" dirty="0">
              <a:solidFill>
                <a:srgbClr val="000000"/>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Shape 90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1" name="Shape 901"/>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Shape 908"/>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909" name="Shape 909"/>
          <p:cNvSpPr>
            <a:spLocks noGrp="1"/>
          </p:cNvSpPr>
          <p:nvPr>
            <p:ph type="body" sz="quarter" idx="1"/>
          </p:nvPr>
        </p:nvSpPr>
        <p:spPr>
          <a:prstGeom prst="rect">
            <a:avLst/>
          </a:prstGeom>
        </p:spPr>
        <p:txBody>
          <a:bodyPr/>
          <a:lstStyle/>
          <a:p>
            <a:pPr marL="240631" lvl="0" indent="-240631">
              <a:buSzPct val="100000"/>
              <a:buChar char="-"/>
              <a:defRPr sz="1800"/>
            </a:pPr>
            <a:r>
              <a:rPr sz="2400"/>
              <a:t>continuous integration of development changes</a:t>
            </a:r>
          </a:p>
          <a:p>
            <a:pPr marL="240631" lvl="0" indent="-240631">
              <a:buSzPct val="100000"/>
              <a:buChar char="-"/>
              <a:defRPr sz="1800"/>
            </a:pPr>
            <a:r>
              <a:rPr sz="2400"/>
              <a:t>one package / many deploys</a:t>
            </a:r>
          </a:p>
          <a:p>
            <a:pPr marL="240631" lvl="0" indent="-240631">
              <a:buSzPct val="100000"/>
              <a:buChar char="-"/>
              <a:defRPr sz="1800"/>
            </a:pPr>
            <a:r>
              <a:rPr sz="2400"/>
              <a:t>automation</a:t>
            </a:r>
          </a:p>
          <a:p>
            <a:pPr marL="240631" lvl="0" indent="-240631">
              <a:buSzPct val="100000"/>
              <a:buChar char="-"/>
              <a:defRPr sz="1800"/>
            </a:pPr>
            <a:r>
              <a:rPr sz="2400"/>
              <a:t>deploy smaller batches more frequently</a:t>
            </a:r>
          </a:p>
          <a:p>
            <a:pPr marL="240631" lvl="0" indent="-240631">
              <a:buSzPct val="100000"/>
              <a:buChar char="-"/>
              <a:defRPr sz="1800"/>
            </a:pPr>
            <a:r>
              <a:rPr sz="2400"/>
              <a:t>automate all testing where test failures would prevent prod release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014919"/>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63" r:id="rId12"/>
    <p:sldLayoutId id="2147483681" r:id="rId13"/>
    <p:sldLayoutId id="214748368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14.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2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47.emf"/><Relationship Id="rId5" Type="http://schemas.openxmlformats.org/officeDocument/2006/relationships/image" Target="../media/image48.png"/><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47.emf"/><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5" Type="http://schemas.openxmlformats.org/officeDocument/2006/relationships/image" Target="../media/image60.jpe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Cloud Native Enterprise</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February 2016</a:t>
            </a:r>
            <a:endParaRPr lang="en-US" sz="2800" dirty="0" smtClean="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40137187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a:t>
            </a:r>
            <a:r>
              <a:rPr lang="en-US" sz="3200" dirty="0" err="1" smtClean="0">
                <a:solidFill>
                  <a:srgbClr val="008881"/>
                </a:solidFill>
                <a:uFill>
                  <a:solidFill>
                    <a:srgbClr val="008881"/>
                  </a:solidFill>
                </a:uFill>
              </a:rPr>
              <a:t>Microservice</a:t>
            </a:r>
            <a:r>
              <a:rPr lang="en-US" sz="3200" dirty="0" smtClean="0">
                <a:solidFill>
                  <a:srgbClr val="008881"/>
                </a:solidFill>
                <a:uFill>
                  <a:solidFill>
                    <a:srgbClr val="008881"/>
                  </a:solidFill>
                </a:uFill>
              </a:rPr>
              <a:t>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smtClean="0">
                <a:solidFill>
                  <a:srgbClr val="FFFFFF"/>
                </a:solidFill>
              </a:rPr>
              <a:t>…</a:t>
            </a:r>
            <a:endParaRPr lang="en-US" sz="2800" dirty="0">
              <a:solidFill>
                <a:srgbClr val="FFFFFF"/>
              </a:solidFill>
            </a:endParaRP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20923747"/>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It takes a platform</a:t>
            </a:r>
            <a:endParaRPr lang="en" sz="2400" baseline="300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3290115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37912" y="1663168"/>
            <a:ext cx="8111902" cy="679051"/>
            <a:chOff x="437912" y="1663168"/>
            <a:chExt cx="8111902" cy="679051"/>
          </a:xfrm>
        </p:grpSpPr>
        <p:sp>
          <p:nvSpPr>
            <p:cNvPr id="8" name="Shape 789"/>
            <p:cNvSpPr/>
            <p:nvPr/>
          </p:nvSpPr>
          <p:spPr>
            <a:xfrm>
              <a:off x="1560335" y="1690271"/>
              <a:ext cx="5931260" cy="591185"/>
            </a:xfrm>
            <a:prstGeom prst="roundRect">
              <a:avLst>
                <a:gd name="adj" fmla="val 16667"/>
              </a:avLst>
            </a:prstGeom>
            <a:solidFill>
              <a:schemeClr val="accent2">
                <a:lumMod val="60000"/>
                <a:lumOff val="4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rgbClr val="3A3A3A"/>
                  </a:solidFill>
                </a:rPr>
                <a:t>2. Container Runtime</a:t>
              </a:r>
              <a:endParaRPr lang="en-US" sz="1800" b="0" i="0" u="none" strike="noStrike" cap="none" baseline="0" dirty="0">
                <a:solidFill>
                  <a:srgbClr val="3A3A3A"/>
                </a:solidFill>
                <a:sym typeface="Arial"/>
                <a:rtl val="0"/>
              </a:endParaRPr>
            </a:p>
          </p:txBody>
        </p:sp>
        <p:pic>
          <p:nvPicPr>
            <p:cNvPr id="12" name="Picture 2" descr="https://d1fto35gcfffzn.cloudfront.net/images/products/icons/product-pivotal-cloud-found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0764" y="1663168"/>
              <a:ext cx="679050" cy="6790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912" y="1814422"/>
              <a:ext cx="1391058" cy="338554"/>
            </a:xfrm>
            <a:prstGeom prst="rect">
              <a:avLst/>
            </a:prstGeom>
            <a:noFill/>
          </p:spPr>
          <p:txBody>
            <a:bodyPr wrap="square" rtlCol="0">
              <a:spAutoFit/>
            </a:bodyPr>
            <a:lstStyle/>
            <a:p>
              <a:r>
                <a:rPr lang="en-US" sz="1600" dirty="0" err="1" smtClean="0">
                  <a:solidFill>
                    <a:srgbClr val="FFFFFF"/>
                  </a:solidFill>
                </a:rPr>
                <a:t>Dev+Ops</a:t>
              </a:r>
              <a:endParaRPr lang="en-US" sz="1600" dirty="0">
                <a:solidFill>
                  <a:srgbClr val="FFFFFF"/>
                </a:solidFill>
              </a:endParaRPr>
            </a:p>
          </p:txBody>
        </p:sp>
      </p:grpSp>
      <p:sp>
        <p:nvSpPr>
          <p:cNvPr id="21" name="Rectangle 20"/>
          <p:cNvSpPr/>
          <p:nvPr/>
        </p:nvSpPr>
        <p:spPr>
          <a:xfrm>
            <a:off x="189723" y="4167949"/>
            <a:ext cx="8877501" cy="461665"/>
          </a:xfrm>
          <a:prstGeom prst="rect">
            <a:avLst/>
          </a:prstGeom>
        </p:spPr>
        <p:txBody>
          <a:bodyPr wrap="square">
            <a:spAutoFit/>
          </a:bodyPr>
          <a:lstStyle/>
          <a:p>
            <a:r>
              <a:rPr lang="en-US" sz="1200" dirty="0" smtClean="0">
                <a:solidFill>
                  <a:srgbClr val="FFFFFF"/>
                </a:solidFill>
              </a:rPr>
              <a:t>“Contracts” between Applications, opinionated frameworks like Spring Boot and Spring Cloud and opinionated Cloud Native Platforms like Cloud Foundry help significantly accelerate the development of Cloud Native applications </a:t>
            </a:r>
            <a:endParaRPr lang="en-US" sz="1100" dirty="0">
              <a:solidFill>
                <a:srgbClr val="FFFFFF"/>
              </a:solidFill>
            </a:endParaRPr>
          </a:p>
        </p:txBody>
      </p:sp>
      <p:sp>
        <p:nvSpPr>
          <p:cNvPr id="22"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Anatomy of a Cloud Native Platform</a:t>
            </a:r>
          </a:p>
        </p:txBody>
      </p:sp>
      <p:sp>
        <p:nvSpPr>
          <p:cNvPr id="2" name="Rectangle 1"/>
          <p:cNvSpPr/>
          <p:nvPr/>
        </p:nvSpPr>
        <p:spPr>
          <a:xfrm>
            <a:off x="1807446" y="1380948"/>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12 Factor App</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2" name="Rectangle 31"/>
          <p:cNvSpPr/>
          <p:nvPr/>
        </p:nvSpPr>
        <p:spPr>
          <a:xfrm>
            <a:off x="1786638" y="2286606"/>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BOSH Release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sp>
        <p:nvSpPr>
          <p:cNvPr id="33" name="Rectangle 32"/>
          <p:cNvSpPr/>
          <p:nvPr/>
        </p:nvSpPr>
        <p:spPr>
          <a:xfrm>
            <a:off x="1786638" y="3199844"/>
            <a:ext cx="5488741" cy="307775"/>
          </a:xfrm>
          <a:prstGeom prst="rect">
            <a:avLst/>
          </a:prstGeom>
          <a:solidFill>
            <a:schemeClr val="tx1"/>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400" dirty="0" smtClean="0">
                <a:solidFill>
                  <a:schemeClr val="bg1"/>
                </a:solidFill>
              </a:rPr>
              <a:t>Contract – Cloud Provider Interface</a:t>
            </a:r>
            <a:endParaRPr kumimoji="0" lang="en-US" sz="1400" b="0" i="0" u="none" strike="noStrike" cap="none" spc="0" normalizeH="0" baseline="0" dirty="0">
              <a:ln>
                <a:noFill/>
              </a:ln>
              <a:solidFill>
                <a:schemeClr val="bg1"/>
              </a:solidFill>
              <a:effectLst/>
              <a:uFill>
                <a:solidFill>
                  <a:srgbClr val="4D4D4D"/>
                </a:solidFill>
              </a:uFill>
              <a:sym typeface="Arial"/>
            </a:endParaRPr>
          </a:p>
        </p:txBody>
      </p:sp>
      <p:grpSp>
        <p:nvGrpSpPr>
          <p:cNvPr id="10" name="Group 9"/>
          <p:cNvGrpSpPr/>
          <p:nvPr/>
        </p:nvGrpSpPr>
        <p:grpSpPr>
          <a:xfrm>
            <a:off x="395580" y="793792"/>
            <a:ext cx="8278911" cy="591185"/>
            <a:chOff x="395580" y="793792"/>
            <a:chExt cx="8278911" cy="591185"/>
          </a:xfrm>
        </p:grpSpPr>
        <p:sp>
          <p:nvSpPr>
            <p:cNvPr id="7" name="Shape 790"/>
            <p:cNvSpPr/>
            <p:nvPr/>
          </p:nvSpPr>
          <p:spPr>
            <a:xfrm>
              <a:off x="1560335" y="793792"/>
              <a:ext cx="5931260" cy="59118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b="0" i="0" u="none" strike="noStrike" cap="none" baseline="0" dirty="0" smtClean="0">
                  <a:solidFill>
                    <a:schemeClr val="bg1"/>
                  </a:solidFill>
                  <a:latin typeface="Arial"/>
                  <a:ea typeface="Arial"/>
                  <a:cs typeface="Arial"/>
                  <a:sym typeface="Arial"/>
                  <a:rtl val="0"/>
                </a:rPr>
                <a:t>1. Application Framework</a:t>
              </a:r>
              <a:endParaRPr lang="en-US" sz="1800" b="0" i="0" u="none" strike="noStrike" cap="none" baseline="0" dirty="0">
                <a:solidFill>
                  <a:schemeClr val="bg1"/>
                </a:solidFill>
                <a:latin typeface="Arial"/>
                <a:ea typeface="Arial"/>
                <a:cs typeface="Arial"/>
                <a:sym typeface="Arial"/>
                <a:rtl val="0"/>
              </a:endParaRPr>
            </a:p>
          </p:txBody>
        </p:sp>
        <p:pic>
          <p:nvPicPr>
            <p:cNvPr id="11" name="Picture 2" descr="C:\Users\phumphrey\Documents\logos\Spring_Avatar_Green_500x5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628" y="804736"/>
              <a:ext cx="539318" cy="5393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95580" y="902357"/>
              <a:ext cx="1391058" cy="338554"/>
            </a:xfrm>
            <a:prstGeom prst="rect">
              <a:avLst/>
            </a:prstGeom>
            <a:noFill/>
          </p:spPr>
          <p:txBody>
            <a:bodyPr wrap="square" rtlCol="0">
              <a:spAutoFit/>
            </a:bodyPr>
            <a:lstStyle/>
            <a:p>
              <a:r>
                <a:rPr lang="en-US" sz="1600" dirty="0" smtClean="0">
                  <a:solidFill>
                    <a:schemeClr val="bg1"/>
                  </a:solidFill>
                </a:rPr>
                <a:t>Developer</a:t>
              </a:r>
              <a:endParaRPr lang="en-US" sz="1600" dirty="0">
                <a:solidFill>
                  <a:schemeClr val="bg1"/>
                </a:solidFill>
              </a:endParaRPr>
            </a:p>
          </p:txBody>
        </p:sp>
        <p:grpSp>
          <p:nvGrpSpPr>
            <p:cNvPr id="16" name="Group 506"/>
            <p:cNvGrpSpPr/>
            <p:nvPr/>
          </p:nvGrpSpPr>
          <p:grpSpPr>
            <a:xfrm>
              <a:off x="1677454" y="899744"/>
              <a:ext cx="303031" cy="367737"/>
              <a:chOff x="0" y="0"/>
              <a:chExt cx="1300241" cy="1577883"/>
            </a:xfrm>
          </p:grpSpPr>
          <p:pic>
            <p:nvPicPr>
              <p:cNvPr id="23" name="pasted-image.pdf"/>
              <p:cNvPicPr/>
              <p:nvPr/>
            </p:nvPicPr>
            <p:blipFill>
              <a:blip r:embed="rId5">
                <a:extLst/>
              </a:blip>
              <a:stretch>
                <a:fillRect/>
              </a:stretch>
            </p:blipFill>
            <p:spPr>
              <a:xfrm>
                <a:off x="391561" y="924271"/>
                <a:ext cx="510137" cy="430429"/>
              </a:xfrm>
              <a:prstGeom prst="rect">
                <a:avLst/>
              </a:prstGeom>
              <a:ln w="12700" cap="flat">
                <a:noFill/>
                <a:miter lim="400000"/>
              </a:ln>
              <a:effectLst/>
            </p:spPr>
          </p:pic>
          <p:pic>
            <p:nvPicPr>
              <p:cNvPr id="24" name="pasted-image.pdf"/>
              <p:cNvPicPr/>
              <p:nvPr/>
            </p:nvPicPr>
            <p:blipFill>
              <a:blip r:embed="rId5">
                <a:extLst/>
              </a:blip>
              <a:stretch>
                <a:fillRect/>
              </a:stretch>
            </p:blipFill>
            <p:spPr>
              <a:xfrm>
                <a:off x="790105" y="1147456"/>
                <a:ext cx="510137" cy="430428"/>
              </a:xfrm>
              <a:prstGeom prst="rect">
                <a:avLst/>
              </a:prstGeom>
              <a:ln w="12700" cap="flat">
                <a:noFill/>
                <a:miter lim="400000"/>
              </a:ln>
              <a:effectLst/>
            </p:spPr>
          </p:pic>
          <p:pic>
            <p:nvPicPr>
              <p:cNvPr id="25" name="pasted-image.pdf"/>
              <p:cNvPicPr/>
              <p:nvPr/>
            </p:nvPicPr>
            <p:blipFill>
              <a:blip r:embed="rId6">
                <a:extLst/>
              </a:blip>
              <a:stretch>
                <a:fillRect/>
              </a:stretch>
            </p:blipFill>
            <p:spPr>
              <a:xfrm>
                <a:off x="790105" y="690747"/>
                <a:ext cx="510137" cy="430428"/>
              </a:xfrm>
              <a:prstGeom prst="rect">
                <a:avLst/>
              </a:prstGeom>
              <a:ln w="12700" cap="flat">
                <a:noFill/>
                <a:miter lim="400000"/>
              </a:ln>
              <a:effectLst/>
            </p:spPr>
          </p:pic>
          <p:pic>
            <p:nvPicPr>
              <p:cNvPr id="26" name="pasted-image.pdf"/>
              <p:cNvPicPr/>
              <p:nvPr/>
            </p:nvPicPr>
            <p:blipFill>
              <a:blip r:embed="rId6">
                <a:extLst/>
              </a:blip>
              <a:stretch>
                <a:fillRect/>
              </a:stretch>
            </p:blipFill>
            <p:spPr>
              <a:xfrm>
                <a:off x="790105" y="237734"/>
                <a:ext cx="510137" cy="430428"/>
              </a:xfrm>
              <a:prstGeom prst="rect">
                <a:avLst/>
              </a:prstGeom>
              <a:ln w="12700" cap="flat">
                <a:noFill/>
                <a:miter lim="400000"/>
              </a:ln>
              <a:effectLst/>
            </p:spPr>
          </p:pic>
          <p:pic>
            <p:nvPicPr>
              <p:cNvPr id="27" name="pasted-image.pdf"/>
              <p:cNvPicPr/>
              <p:nvPr/>
            </p:nvPicPr>
            <p:blipFill>
              <a:blip r:embed="rId6">
                <a:extLst/>
              </a:blip>
              <a:stretch>
                <a:fillRect/>
              </a:stretch>
            </p:blipFill>
            <p:spPr>
              <a:xfrm>
                <a:off x="404261" y="0"/>
                <a:ext cx="510137" cy="430428"/>
              </a:xfrm>
              <a:prstGeom prst="rect">
                <a:avLst/>
              </a:prstGeom>
              <a:ln w="12700" cap="flat">
                <a:noFill/>
                <a:miter lim="400000"/>
              </a:ln>
              <a:effectLst/>
            </p:spPr>
          </p:pic>
          <p:pic>
            <p:nvPicPr>
              <p:cNvPr id="28" name="pasted-image.pdf"/>
              <p:cNvPicPr/>
              <p:nvPr/>
            </p:nvPicPr>
            <p:blipFill>
              <a:blip r:embed="rId7">
                <a:extLst/>
              </a:blip>
              <a:stretch>
                <a:fillRect/>
              </a:stretch>
            </p:blipFill>
            <p:spPr>
              <a:xfrm>
                <a:off x="391561" y="460426"/>
                <a:ext cx="510137" cy="430428"/>
              </a:xfrm>
              <a:prstGeom prst="rect">
                <a:avLst/>
              </a:prstGeom>
              <a:ln w="12700" cap="flat">
                <a:noFill/>
                <a:miter lim="400000"/>
              </a:ln>
              <a:effectLst/>
            </p:spPr>
          </p:pic>
          <p:pic>
            <p:nvPicPr>
              <p:cNvPr id="29" name="pasted-image.pdf"/>
              <p:cNvPicPr/>
              <p:nvPr/>
            </p:nvPicPr>
            <p:blipFill>
              <a:blip r:embed="rId7">
                <a:extLst/>
              </a:blip>
              <a:stretch>
                <a:fillRect/>
              </a:stretch>
            </p:blipFill>
            <p:spPr>
              <a:xfrm>
                <a:off x="0" y="218455"/>
                <a:ext cx="510137" cy="430428"/>
              </a:xfrm>
              <a:prstGeom prst="rect">
                <a:avLst/>
              </a:prstGeom>
              <a:ln w="12700" cap="flat">
                <a:noFill/>
                <a:miter lim="400000"/>
              </a:ln>
              <a:effectLst/>
            </p:spPr>
          </p:pic>
        </p:grpSp>
        <p:pic>
          <p:nvPicPr>
            <p:cNvPr id="34" name="Picture 33"/>
            <p:cNvPicPr>
              <a:picLocks noChangeAspect="1"/>
            </p:cNvPicPr>
            <p:nvPr/>
          </p:nvPicPr>
          <p:blipFill>
            <a:blip r:embed="rId8"/>
            <a:stretch>
              <a:fillRect/>
            </a:stretch>
          </p:blipFill>
          <p:spPr>
            <a:xfrm>
              <a:off x="8210289" y="842294"/>
              <a:ext cx="464202" cy="464202"/>
            </a:xfrm>
            <a:prstGeom prst="rect">
              <a:avLst/>
            </a:prstGeom>
          </p:spPr>
        </p:pic>
      </p:grpSp>
      <p:grpSp>
        <p:nvGrpSpPr>
          <p:cNvPr id="5" name="Group 4"/>
          <p:cNvGrpSpPr/>
          <p:nvPr/>
        </p:nvGrpSpPr>
        <p:grpSpPr>
          <a:xfrm>
            <a:off x="480244" y="2605144"/>
            <a:ext cx="8043895" cy="591185"/>
            <a:chOff x="480244" y="2605144"/>
            <a:chExt cx="8043895" cy="591185"/>
          </a:xfrm>
        </p:grpSpPr>
        <p:sp>
          <p:nvSpPr>
            <p:cNvPr id="19" name="TextBox 18"/>
            <p:cNvSpPr txBox="1"/>
            <p:nvPr/>
          </p:nvSpPr>
          <p:spPr>
            <a:xfrm>
              <a:off x="480244" y="2696116"/>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sp>
          <p:nvSpPr>
            <p:cNvPr id="30" name="Shape 789"/>
            <p:cNvSpPr/>
            <p:nvPr/>
          </p:nvSpPr>
          <p:spPr>
            <a:xfrm>
              <a:off x="1560335" y="2605144"/>
              <a:ext cx="5931260" cy="591185"/>
            </a:xfrm>
            <a:prstGeom prst="roundRect">
              <a:avLst>
                <a:gd name="adj" fmla="val 16667"/>
              </a:avLst>
            </a:prstGeom>
            <a:solidFill>
              <a:schemeClr val="accent2">
                <a:lumMod val="75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1800" dirty="0" smtClean="0">
                  <a:solidFill>
                    <a:schemeClr val="bg1"/>
                  </a:solidFill>
                </a:rPr>
                <a:t>3. Infrastructure Automation</a:t>
              </a:r>
              <a:endParaRPr lang="en-US" sz="1800" b="0" i="0" u="none" strike="noStrike" cap="none" baseline="0" dirty="0">
                <a:solidFill>
                  <a:schemeClr val="bg1"/>
                </a:solidFill>
                <a:latin typeface="Arial"/>
                <a:ea typeface="Arial"/>
                <a:cs typeface="Arial"/>
                <a:sym typeface="Arial"/>
                <a:rtl val="0"/>
              </a:endParaRPr>
            </a:p>
          </p:txBody>
        </p:sp>
        <p:pic>
          <p:nvPicPr>
            <p:cNvPr id="35" name="Picture 34"/>
            <p:cNvPicPr>
              <a:picLocks noChangeAspect="1"/>
            </p:cNvPicPr>
            <p:nvPr/>
          </p:nvPicPr>
          <p:blipFill>
            <a:blip r:embed="rId9"/>
            <a:stretch>
              <a:fillRect/>
            </a:stretch>
          </p:blipFill>
          <p:spPr>
            <a:xfrm>
              <a:off x="7939487" y="2732060"/>
              <a:ext cx="584652" cy="369882"/>
            </a:xfrm>
            <a:prstGeom prst="rect">
              <a:avLst/>
            </a:prstGeom>
          </p:spPr>
        </p:pic>
      </p:grpSp>
      <p:grpSp>
        <p:nvGrpSpPr>
          <p:cNvPr id="9" name="Group 8"/>
          <p:cNvGrpSpPr/>
          <p:nvPr/>
        </p:nvGrpSpPr>
        <p:grpSpPr>
          <a:xfrm>
            <a:off x="480960" y="3507619"/>
            <a:ext cx="7010635" cy="591185"/>
            <a:chOff x="480960" y="3507619"/>
            <a:chExt cx="7010635" cy="591185"/>
          </a:xfrm>
        </p:grpSpPr>
        <p:sp>
          <p:nvSpPr>
            <p:cNvPr id="6" name="Shape 789"/>
            <p:cNvSpPr/>
            <p:nvPr/>
          </p:nvSpPr>
          <p:spPr>
            <a:xfrm>
              <a:off x="1560335" y="3507619"/>
              <a:ext cx="5931260" cy="591185"/>
            </a:xfrm>
            <a:prstGeom prst="roundRect">
              <a:avLst>
                <a:gd name="adj" fmla="val 16667"/>
              </a:avLst>
            </a:prstGeom>
            <a:solidFill>
              <a:schemeClr val="accent2">
                <a:lumMod val="50000"/>
                <a:alpha val="68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dirty="0">
                  <a:solidFill>
                    <a:schemeClr val="bg1"/>
                  </a:solidFill>
                </a:rPr>
                <a:t>4</a:t>
              </a:r>
              <a:r>
                <a:rPr lang="en-US" sz="1800" dirty="0" smtClean="0">
                  <a:solidFill>
                    <a:schemeClr val="bg1"/>
                  </a:solidFill>
                </a:rPr>
                <a:t>. Infrastructure</a:t>
              </a:r>
              <a:endParaRPr lang="en-US" sz="1800" b="0" i="0" u="none" strike="noStrike" cap="none" baseline="0" dirty="0">
                <a:solidFill>
                  <a:schemeClr val="bg1"/>
                </a:solidFill>
                <a:latin typeface="Arial"/>
                <a:ea typeface="Arial"/>
                <a:cs typeface="Arial"/>
                <a:sym typeface="Arial"/>
                <a:rtl val="0"/>
              </a:endParaRPr>
            </a:p>
          </p:txBody>
        </p:sp>
        <p:sp>
          <p:nvSpPr>
            <p:cNvPr id="39" name="TextBox 38"/>
            <p:cNvSpPr txBox="1"/>
            <p:nvPr/>
          </p:nvSpPr>
          <p:spPr>
            <a:xfrm>
              <a:off x="480960" y="3624069"/>
              <a:ext cx="1391058" cy="338554"/>
            </a:xfrm>
            <a:prstGeom prst="rect">
              <a:avLst/>
            </a:prstGeom>
            <a:noFill/>
          </p:spPr>
          <p:txBody>
            <a:bodyPr wrap="square" rtlCol="0">
              <a:spAutoFit/>
            </a:bodyPr>
            <a:lstStyle/>
            <a:p>
              <a:r>
                <a:rPr lang="en-US" sz="1600" dirty="0" smtClean="0">
                  <a:solidFill>
                    <a:srgbClr val="FFFFFF"/>
                  </a:solidFill>
                </a:rPr>
                <a:t>IT Ops</a:t>
              </a:r>
              <a:endParaRPr lang="en-US" sz="1600" dirty="0">
                <a:solidFill>
                  <a:srgbClr val="FFFFFF"/>
                </a:solidFill>
              </a:endParaRPr>
            </a:p>
          </p:txBody>
        </p:sp>
      </p:grpSp>
      <p:pic>
        <p:nvPicPr>
          <p:cNvPr id="15" name="Picture 14"/>
          <p:cNvPicPr>
            <a:picLocks noChangeAspect="1"/>
          </p:cNvPicPr>
          <p:nvPr/>
        </p:nvPicPr>
        <p:blipFill>
          <a:blip r:embed="rId10"/>
          <a:stretch>
            <a:fillRect/>
          </a:stretch>
        </p:blipFill>
        <p:spPr>
          <a:xfrm>
            <a:off x="7724653" y="3371118"/>
            <a:ext cx="709329" cy="709329"/>
          </a:xfrm>
          <a:prstGeom prst="rect">
            <a:avLst/>
          </a:prstGeom>
        </p:spPr>
      </p:pic>
      <p:pic>
        <p:nvPicPr>
          <p:cNvPr id="20" name="Picture 19"/>
          <p:cNvPicPr>
            <a:picLocks noChangeAspect="1"/>
          </p:cNvPicPr>
          <p:nvPr/>
        </p:nvPicPr>
        <p:blipFill>
          <a:blip r:embed="rId11"/>
          <a:stretch>
            <a:fillRect/>
          </a:stretch>
        </p:blipFill>
        <p:spPr>
          <a:xfrm>
            <a:off x="7619240" y="3801995"/>
            <a:ext cx="890427" cy="296809"/>
          </a:xfrm>
          <a:prstGeom prst="rect">
            <a:avLst/>
          </a:prstGeom>
        </p:spPr>
      </p:pic>
      <p:pic>
        <p:nvPicPr>
          <p:cNvPr id="31" name="Picture 30"/>
          <p:cNvPicPr>
            <a:picLocks noChangeAspect="1"/>
          </p:cNvPicPr>
          <p:nvPr/>
        </p:nvPicPr>
        <p:blipFill>
          <a:blip r:embed="rId12"/>
          <a:stretch>
            <a:fillRect/>
          </a:stretch>
        </p:blipFill>
        <p:spPr>
          <a:xfrm>
            <a:off x="8530737" y="3540747"/>
            <a:ext cx="591185" cy="591185"/>
          </a:xfrm>
          <a:prstGeom prst="rect">
            <a:avLst/>
          </a:prstGeom>
        </p:spPr>
      </p:pic>
    </p:spTree>
    <p:extLst>
      <p:ext uri="{BB962C8B-B14F-4D97-AF65-F5344CB8AC3E}">
        <p14:creationId xmlns:p14="http://schemas.microsoft.com/office/powerpoint/2010/main" val="29447016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0-#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animBg="1"/>
      <p:bldP spid="32" grpId="0" animBg="1"/>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a:t>
            </a:fld>
            <a:endParaRPr sz="800">
              <a:solidFill>
                <a:srgbClr val="808080"/>
              </a:solidFill>
              <a:uFill>
                <a:solidFill>
                  <a:srgbClr val="808080"/>
                </a:solidFill>
              </a:uFill>
            </a:endParaRPr>
          </a:p>
        </p:txBody>
      </p:sp>
      <p:sp>
        <p:nvSpPr>
          <p:cNvPr id="297" name="Shape 297"/>
          <p:cNvSpPr/>
          <p:nvPr/>
        </p:nvSpPr>
        <p:spPr>
          <a:xfrm>
            <a:off x="3033335" y="2191017"/>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20</a:t>
            </a:fld>
            <a:endParaRPr lang="en-US"/>
          </a:p>
        </p:txBody>
      </p:sp>
      <p:sp>
        <p:nvSpPr>
          <p:cNvPr id="13" name="TextBox 12"/>
          <p:cNvSpPr txBox="1"/>
          <p:nvPr/>
        </p:nvSpPr>
        <p:spPr>
          <a:xfrm>
            <a:off x="6013842" y="1548944"/>
            <a:ext cx="800453"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Cloud</a:t>
            </a:r>
            <a:endParaRPr lang="en-US" sz="900" kern="0" dirty="0">
              <a:solidFill>
                <a:srgbClr val="404040"/>
              </a:solidFill>
              <a:latin typeface="Arial"/>
              <a:ea typeface="Arial"/>
              <a:cs typeface="Arial"/>
              <a:sym typeface="Arial"/>
              <a:rtl val="0"/>
            </a:endParaRPr>
          </a:p>
        </p:txBody>
      </p:sp>
      <p:sp>
        <p:nvSpPr>
          <p:cNvPr id="14" name="TextBox 13"/>
          <p:cNvSpPr txBox="1"/>
          <p:nvPr/>
        </p:nvSpPr>
        <p:spPr>
          <a:xfrm>
            <a:off x="6933652" y="1541918"/>
            <a:ext cx="740195"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Spring Boot</a:t>
            </a:r>
            <a:endParaRPr lang="en-US" sz="900" kern="0" dirty="0">
              <a:solidFill>
                <a:srgbClr val="404040"/>
              </a:solidFill>
              <a:latin typeface="Arial"/>
              <a:ea typeface="Arial"/>
              <a:cs typeface="Arial"/>
              <a:sym typeface="Arial"/>
              <a:rtl val="0"/>
            </a:endParaRPr>
          </a:p>
        </p:txBody>
      </p:sp>
      <p:sp>
        <p:nvSpPr>
          <p:cNvPr id="22" name="TextBox 21"/>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72238" y="1098024"/>
            <a:ext cx="206707" cy="553442"/>
          </a:xfrm>
          <a:prstGeom prst="rect">
            <a:avLst/>
          </a:prstGeom>
        </p:spPr>
      </p:pic>
      <p:pic>
        <p:nvPicPr>
          <p:cNvPr id="30" name="Picture 29"/>
          <p:cNvPicPr>
            <a:picLocks noChangeAspect="1"/>
          </p:cNvPicPr>
          <p:nvPr/>
        </p:nvPicPr>
        <p:blipFill>
          <a:blip r:embed="rId4"/>
          <a:stretch>
            <a:fillRect/>
          </a:stretch>
        </p:blipFill>
        <p:spPr>
          <a:xfrm>
            <a:off x="7049280" y="1086041"/>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062840"/>
            <a:ext cx="582146" cy="582146"/>
          </a:xfrm>
          <a:prstGeom prst="rect">
            <a:avLst/>
          </a:prstGeom>
        </p:spPr>
      </p:pic>
      <p:grpSp>
        <p:nvGrpSpPr>
          <p:cNvPr id="40" name="Group 39"/>
          <p:cNvGrpSpPr/>
          <p:nvPr/>
        </p:nvGrpSpPr>
        <p:grpSpPr>
          <a:xfrm>
            <a:off x="401720" y="2383417"/>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rgbClr val="008774"/>
                  </a:solidFill>
                  <a:latin typeface="Arial"/>
                  <a:ea typeface="Arial"/>
                  <a:cs typeface="Arial"/>
                  <a:sym typeface="Arial"/>
                  <a:rtl val="0"/>
                </a:rPr>
                <a:t>Spring Boot</a:t>
              </a:r>
              <a:endParaRPr lang="en-US" sz="2600" b="1" kern="0" dirty="0">
                <a:solidFill>
                  <a:srgbClr val="008774"/>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rgbClr val="5CA830"/>
                  </a:solidFill>
                  <a:latin typeface="Arial"/>
                  <a:ea typeface="Arial"/>
                  <a:cs typeface="Arial"/>
                  <a:sym typeface="Arial"/>
                  <a:rtl val="0"/>
                </a:rPr>
                <a:t>From 0 to app in &lt; 5 min</a:t>
              </a:r>
              <a:endParaRPr lang="en-US" kern="0" dirty="0">
                <a:solidFill>
                  <a:srgbClr val="5CA830"/>
                </a:solidFill>
                <a:latin typeface="Arial"/>
                <a:ea typeface="Arial"/>
                <a:cs typeface="Arial"/>
                <a:sym typeface="Arial"/>
                <a:rtl val="0"/>
              </a:endParaRPr>
            </a:p>
          </p:txBody>
        </p:sp>
      </p:grpSp>
      <p:grpSp>
        <p:nvGrpSpPr>
          <p:cNvPr id="44" name="Group 43"/>
          <p:cNvGrpSpPr/>
          <p:nvPr/>
        </p:nvGrpSpPr>
        <p:grpSpPr>
          <a:xfrm>
            <a:off x="4812007" y="2199081"/>
            <a:ext cx="4243289" cy="1651491"/>
            <a:chOff x="4444131" y="2521342"/>
            <a:chExt cx="4243289" cy="1651491"/>
          </a:xfrm>
        </p:grpSpPr>
        <p:sp>
          <p:nvSpPr>
            <p:cNvPr id="45" name="Rectangle 44"/>
            <p:cNvSpPr/>
            <p:nvPr/>
          </p:nvSpPr>
          <p:spPr>
            <a:xfrm>
              <a:off x="4444131" y="2855128"/>
              <a:ext cx="2365184" cy="492443"/>
            </a:xfrm>
            <a:prstGeom prst="rect">
              <a:avLst/>
            </a:prstGeom>
          </p:spPr>
          <p:txBody>
            <a:bodyPr wrap="square">
              <a:spAutoFit/>
            </a:bodyPr>
            <a:lstStyle/>
            <a:p>
              <a:pPr defTabSz="914400"/>
              <a:r>
                <a:rPr lang="en-US" sz="2600" b="1" kern="0" dirty="0" smtClean="0">
                  <a:solidFill>
                    <a:schemeClr val="accent1"/>
                  </a:solidFill>
                  <a:latin typeface="Arial"/>
                  <a:ea typeface="Arial"/>
                  <a:cs typeface="Arial"/>
                  <a:sym typeface="Arial"/>
                  <a:rtl val="0"/>
                </a:rPr>
                <a:t>Spring Cloud</a:t>
              </a:r>
              <a:endParaRPr lang="en-US" sz="2600" b="1" kern="0" dirty="0">
                <a:solidFill>
                  <a:schemeClr val="accent1"/>
                </a:solidFill>
                <a:latin typeface="Arial"/>
                <a:ea typeface="Arial"/>
                <a:cs typeface="Arial"/>
                <a:sym typeface="Arial"/>
                <a:rtl val="0"/>
              </a:endParaRPr>
            </a:p>
          </p:txBody>
        </p:sp>
        <p:pic>
          <p:nvPicPr>
            <p:cNvPr id="46" name="Picture 45"/>
            <p:cNvPicPr>
              <a:picLocks noChangeAspect="1"/>
            </p:cNvPicPr>
            <p:nvPr/>
          </p:nvPicPr>
          <p:blipFill>
            <a:blip r:embed="rId7"/>
            <a:stretch>
              <a:fillRect/>
            </a:stretch>
          </p:blipFill>
          <p:spPr>
            <a:xfrm>
              <a:off x="6712610" y="2521342"/>
              <a:ext cx="984032" cy="984032"/>
            </a:xfrm>
            <a:prstGeom prst="rect">
              <a:avLst/>
            </a:prstGeom>
          </p:spPr>
        </p:pic>
        <p:sp>
          <p:nvSpPr>
            <p:cNvPr id="47" name="Rectangle 46"/>
            <p:cNvSpPr/>
            <p:nvPr/>
          </p:nvSpPr>
          <p:spPr>
            <a:xfrm>
              <a:off x="4823668" y="3526502"/>
              <a:ext cx="3863752" cy="646331"/>
            </a:xfrm>
            <a:prstGeom prst="rect">
              <a:avLst/>
            </a:prstGeom>
          </p:spPr>
          <p:txBody>
            <a:bodyPr wrap="square">
              <a:spAutoFit/>
            </a:bodyPr>
            <a:lstStyle/>
            <a:p>
              <a:pPr algn="r" defTabSz="914400"/>
              <a:r>
                <a:rPr lang="en-US" kern="0" dirty="0" smtClean="0">
                  <a:solidFill>
                    <a:srgbClr val="5CA830"/>
                  </a:solidFill>
                  <a:latin typeface="Arial"/>
                  <a:ea typeface="Arial"/>
                  <a:cs typeface="Arial"/>
                  <a:sym typeface="Arial"/>
                  <a:rtl val="0"/>
                </a:rPr>
                <a:t>Designed for fragile infrastructure in partnership with </a:t>
              </a:r>
              <a:r>
                <a:rPr lang="en-US" kern="0" dirty="0" smtClean="0">
                  <a:solidFill>
                    <a:srgbClr val="AA0000"/>
                  </a:solidFill>
                  <a:latin typeface="Arial"/>
                  <a:ea typeface="Arial"/>
                  <a:cs typeface="Arial"/>
                  <a:sym typeface="Arial"/>
                  <a:rtl val="0"/>
                </a:rPr>
                <a:t>Netflix</a:t>
              </a:r>
              <a:endParaRPr lang="en-US" kern="0" dirty="0">
                <a:solidFill>
                  <a:srgbClr val="AA0000"/>
                </a:solidFill>
                <a:latin typeface="Arial"/>
                <a:ea typeface="Arial"/>
                <a:cs typeface="Arial"/>
                <a:sym typeface="Arial"/>
                <a:rtl val="0"/>
              </a:endParaRPr>
            </a:p>
          </p:txBody>
        </p:sp>
      </p:grpSp>
      <p:sp>
        <p:nvSpPr>
          <p:cNvPr id="48" name="Rectangle 47"/>
          <p:cNvSpPr/>
          <p:nvPr/>
        </p:nvSpPr>
        <p:spPr>
          <a:xfrm>
            <a:off x="2549211" y="1090513"/>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 Framework</a:t>
            </a:r>
            <a:endParaRPr lang="en-US" sz="1400" kern="0" dirty="0">
              <a:solidFill>
                <a:srgbClr val="FFFFFF"/>
              </a:solidFill>
              <a:latin typeface="Arial"/>
              <a:sym typeface="Arial"/>
              <a:rtl val="0"/>
            </a:endParaRPr>
          </a:p>
        </p:txBody>
      </p:sp>
      <p:sp>
        <p:nvSpPr>
          <p:cNvPr id="49" name="Rounded Rectangle 48"/>
          <p:cNvSpPr/>
          <p:nvPr/>
        </p:nvSpPr>
        <p:spPr>
          <a:xfrm>
            <a:off x="401720" y="890744"/>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1590071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4384" y="1098024"/>
            <a:ext cx="422556" cy="422556"/>
          </a:xfrm>
          <a:prstGeom prst="rect">
            <a:avLst/>
          </a:prstGeom>
        </p:spPr>
      </p:pic>
      <p:sp>
        <p:nvSpPr>
          <p:cNvPr id="20" name="TextBox 19"/>
          <p:cNvSpPr txBox="1"/>
          <p:nvPr/>
        </p:nvSpPr>
        <p:spPr>
          <a:xfrm>
            <a:off x="7895208" y="1559211"/>
            <a:ext cx="678679" cy="230832"/>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Steel Toe</a:t>
            </a:r>
            <a:endParaRPr lang="en-US" sz="900" kern="0" dirty="0">
              <a:solidFill>
                <a:srgbClr val="404040"/>
              </a:solidFill>
              <a:latin typeface="Arial"/>
              <a:ea typeface="Arial"/>
              <a:cs typeface="Arial"/>
              <a:sym typeface="Arial"/>
              <a:rtl val="0"/>
            </a:endParaRPr>
          </a:p>
        </p:txBody>
      </p:sp>
      <p:pic>
        <p:nvPicPr>
          <p:cNvPr id="21" name="Picture 20" descr="1590071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7592" y="3614269"/>
            <a:ext cx="422556" cy="422556"/>
          </a:xfrm>
          <a:prstGeom prst="rect">
            <a:avLst/>
          </a:prstGeom>
        </p:spPr>
      </p:pic>
      <p:sp>
        <p:nvSpPr>
          <p:cNvPr id="23" name="Rectangle 22"/>
          <p:cNvSpPr/>
          <p:nvPr/>
        </p:nvSpPr>
        <p:spPr>
          <a:xfrm>
            <a:off x="3393048" y="3595599"/>
            <a:ext cx="2365184" cy="492443"/>
          </a:xfrm>
          <a:prstGeom prst="rect">
            <a:avLst/>
          </a:prstGeom>
        </p:spPr>
        <p:txBody>
          <a:bodyPr wrap="square">
            <a:spAutoFit/>
          </a:bodyPr>
          <a:lstStyle/>
          <a:p>
            <a:pPr defTabSz="914400"/>
            <a:r>
              <a:rPr lang="en-US" sz="2600" b="1" kern="0" dirty="0" smtClean="0">
                <a:solidFill>
                  <a:schemeClr val="accent1"/>
                </a:solidFill>
                <a:latin typeface="Arial"/>
                <a:ea typeface="Arial"/>
                <a:cs typeface="Arial"/>
                <a:sym typeface="Arial"/>
                <a:rtl val="0"/>
              </a:rPr>
              <a:t>Steel Toe</a:t>
            </a:r>
            <a:endParaRPr lang="en-US" sz="2600" b="1" kern="0" dirty="0">
              <a:solidFill>
                <a:schemeClr val="accent1"/>
              </a:solidFill>
              <a:latin typeface="Arial"/>
              <a:ea typeface="Arial"/>
              <a:cs typeface="Arial"/>
              <a:sym typeface="Arial"/>
              <a:rtl val="0"/>
            </a:endParaRPr>
          </a:p>
        </p:txBody>
      </p:sp>
      <p:sp>
        <p:nvSpPr>
          <p:cNvPr id="4" name="Rectangle 3"/>
          <p:cNvSpPr/>
          <p:nvPr/>
        </p:nvSpPr>
        <p:spPr>
          <a:xfrm>
            <a:off x="2549211" y="4112617"/>
            <a:ext cx="4045263" cy="307777"/>
          </a:xfrm>
          <a:prstGeom prst="rect">
            <a:avLst/>
          </a:prstGeom>
        </p:spPr>
        <p:txBody>
          <a:bodyPr wrap="square">
            <a:spAutoFit/>
          </a:bodyPr>
          <a:lstStyle/>
          <a:p>
            <a:pPr algn="r" defTabSz="914400"/>
            <a:r>
              <a:rPr lang="en-US" dirty="0" smtClean="0">
                <a:solidFill>
                  <a:srgbClr val="5CA830"/>
                </a:solidFill>
              </a:rPr>
              <a:t>Bringing Spring goodness to </a:t>
            </a:r>
            <a:r>
              <a:rPr lang="en-US" dirty="0" err="1" smtClean="0">
                <a:solidFill>
                  <a:srgbClr val="5CA830"/>
                </a:solidFill>
              </a:rPr>
              <a:t>.Net</a:t>
            </a:r>
            <a:r>
              <a:rPr lang="en-US" dirty="0" smtClean="0">
                <a:solidFill>
                  <a:srgbClr val="5CA830"/>
                </a:solidFill>
              </a:rPr>
              <a:t> with Microsoft</a:t>
            </a:r>
            <a:endParaRPr lang="en-US" dirty="0">
              <a:solidFill>
                <a:srgbClr val="AA0000"/>
              </a:solidFill>
            </a:endParaRPr>
          </a:p>
        </p:txBody>
      </p:sp>
    </p:spTree>
    <p:extLst>
      <p:ext uri="{BB962C8B-B14F-4D97-AF65-F5344CB8AC3E}">
        <p14:creationId xmlns:p14="http://schemas.microsoft.com/office/powerpoint/2010/main" val="27091444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75"/>
          <p:cNvSpPr/>
          <p:nvPr/>
        </p:nvSpPr>
        <p:spPr>
          <a:xfrm>
            <a:off x="364900" y="3092673"/>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chemeClr val="bg1"/>
                </a:solidFill>
                <a:uFill>
                  <a:solidFill>
                    <a:srgbClr val="4D4D4D"/>
                  </a:solidFill>
                </a:uFill>
                <a:latin typeface="FreightSans Pro Medium"/>
                <a:ea typeface="Avenir Next Regular"/>
                <a:cs typeface="FreightSans Pro Medium"/>
                <a:sym typeface="Avenir Next Regular"/>
              </a:rPr>
              <a:t>Services</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5553" y="1766452"/>
            <a:ext cx="1252763" cy="1252763"/>
          </a:xfrm>
          <a:prstGeom prst="rect">
            <a:avLst/>
          </a:prstGeom>
        </p:spPr>
      </p:pic>
      <p:grpSp>
        <p:nvGrpSpPr>
          <p:cNvPr id="7" name="Group 663"/>
          <p:cNvGrpSpPr/>
          <p:nvPr/>
        </p:nvGrpSpPr>
        <p:grpSpPr>
          <a:xfrm>
            <a:off x="2038630" y="913941"/>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Config Server</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1933049" y="2143152"/>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Service Registry</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1623721" y="3360687"/>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chemeClr val="bg1"/>
                  </a:solidFill>
                  <a:uFill>
                    <a:solidFill>
                      <a:srgbClr val="4D4D4D"/>
                    </a:solidFill>
                  </a:uFill>
                  <a:latin typeface="FreightSans Pro Medium"/>
                  <a:ea typeface="Avenir Next Regular"/>
                  <a:cs typeface="FreightSans Pro Medium"/>
                  <a:sym typeface="Avenir Next Regular"/>
                </a:rPr>
                <a:t>Circuit </a:t>
              </a:r>
              <a:r>
                <a:rPr sz="1400" b="1" dirty="0">
                  <a:solidFill>
                    <a:schemeClr val="bg1"/>
                  </a:solidFill>
                  <a:uFill>
                    <a:solidFill>
                      <a:srgbClr val="4D4D4D"/>
                    </a:solidFill>
                  </a:uFill>
                  <a:latin typeface="FreightSans Pro Medium"/>
                  <a:ea typeface="Avenir Next Regular"/>
                  <a:cs typeface="FreightSans Pro Medium"/>
                  <a:sym typeface="Avenir Next Regular"/>
                </a:rPr>
                <a:t>Breaker </a:t>
              </a:r>
              <a:r>
                <a:rPr sz="1400" b="1" dirty="0" smtClean="0">
                  <a:solidFill>
                    <a:schemeClr val="bg1"/>
                  </a:solidFill>
                  <a:uFill>
                    <a:solidFill>
                      <a:srgbClr val="4D4D4D"/>
                    </a:solidFill>
                  </a:uFill>
                  <a:latin typeface="FreightSans Pro Medium"/>
                  <a:ea typeface="Avenir Next Regular"/>
                  <a:cs typeface="FreightSans Pro Medium"/>
                  <a:sym typeface="Avenir Next Regular"/>
                </a:rPr>
                <a:t>Dashboard</a:t>
              </a:r>
              <a:endParaRPr sz="1400" b="1" dirty="0">
                <a:solidFill>
                  <a:schemeClr val="bg1"/>
                </a:solidFill>
                <a:uFill>
                  <a:solidFill>
                    <a:srgbClr val="4D4D4D"/>
                  </a:solidFill>
                </a:uFill>
                <a:latin typeface="FreightSans Pro Medium"/>
                <a:ea typeface="Avenir Next Regular"/>
                <a:cs typeface="FreightSans Pro Medium"/>
                <a:sym typeface="Avenir Next Regular"/>
              </a:endParaRPr>
            </a:p>
          </p:txBody>
        </p:sp>
      </p:grpSp>
      <p:sp>
        <p:nvSpPr>
          <p:cNvPr id="18" name="Title 1"/>
          <p:cNvSpPr txBox="1">
            <a:spLocks/>
          </p:cNvSpPr>
          <p:nvPr/>
        </p:nvSpPr>
        <p:spPr>
          <a:xfrm>
            <a:off x="366712" y="72571"/>
            <a:ext cx="8410499" cy="460500"/>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r>
              <a:rPr lang="en-US" sz="3200" dirty="0" smtClean="0">
                <a:solidFill>
                  <a:schemeClr val="accent1"/>
                </a:solidFill>
              </a:rPr>
              <a:t>Spring Cloud Services Suite</a:t>
            </a:r>
          </a:p>
        </p:txBody>
      </p:sp>
      <p:sp>
        <p:nvSpPr>
          <p:cNvPr id="5" name="Rectangle 4"/>
          <p:cNvSpPr/>
          <p:nvPr/>
        </p:nvSpPr>
        <p:spPr>
          <a:xfrm>
            <a:off x="3662805" y="886821"/>
            <a:ext cx="5441174" cy="830997"/>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err="1" smtClean="0">
                <a:solidFill>
                  <a:srgbClr val="FFFFFF"/>
                </a:solidFill>
                <a:uFill>
                  <a:solidFill>
                    <a:srgbClr val="4D4D4D"/>
                  </a:solidFill>
                </a:uFill>
              </a:rPr>
              <a:t>Git</a:t>
            </a:r>
            <a:r>
              <a:rPr lang="en-US" sz="1600" dirty="0" smtClean="0">
                <a:solidFill>
                  <a:srgbClr val="FFFFFF"/>
                </a:solidFill>
                <a:uFill>
                  <a:solidFill>
                    <a:srgbClr val="4D4D4D"/>
                  </a:solidFill>
                </a:uFill>
              </a:rPr>
              <a:t> </a:t>
            </a:r>
            <a:r>
              <a:rPr lang="en-US" sz="1600" dirty="0">
                <a:solidFill>
                  <a:srgbClr val="FFFFFF"/>
                </a:solidFill>
                <a:uFill>
                  <a:solidFill>
                    <a:srgbClr val="4D4D4D"/>
                  </a:solidFill>
                </a:uFill>
              </a:rPr>
              <a:t>URL for Config Repo provided via Service Dashboard (post-provisioning</a:t>
            </a:r>
            <a:r>
              <a:rPr lang="en-US" sz="1600" dirty="0" smtClean="0">
                <a:solidFill>
                  <a:srgbClr val="FFFFFF"/>
                </a:solidFill>
                <a:uFill>
                  <a:solidFill>
                    <a:srgbClr val="4D4D4D"/>
                  </a:solidFill>
                </a:uFill>
              </a:rPr>
              <a:t>)</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Single tenant, scoped to CF </a:t>
            </a:r>
            <a:r>
              <a:rPr lang="en-US" sz="1600" dirty="0" smtClean="0">
                <a:solidFill>
                  <a:srgbClr val="FFFFFF"/>
                </a:solidFill>
                <a:uFill>
                  <a:solidFill>
                    <a:srgbClr val="4D4D4D"/>
                  </a:solidFill>
                </a:uFill>
              </a:rPr>
              <a:t>space</a:t>
            </a:r>
            <a:endParaRPr lang="en-US" sz="1600" dirty="0">
              <a:solidFill>
                <a:srgbClr val="FFFFFF"/>
              </a:solidFill>
              <a:uFill>
                <a:solidFill>
                  <a:srgbClr val="4D4D4D"/>
                </a:solidFill>
              </a:uFill>
            </a:endParaRPr>
          </a:p>
        </p:txBody>
      </p:sp>
      <p:sp>
        <p:nvSpPr>
          <p:cNvPr id="19" name="Rectangle 18"/>
          <p:cNvSpPr/>
          <p:nvPr/>
        </p:nvSpPr>
        <p:spPr>
          <a:xfrm>
            <a:off x="3654695" y="2177930"/>
            <a:ext cx="5441174" cy="830997"/>
          </a:xfrm>
          <a:prstGeom prst="rect">
            <a:avLst/>
          </a:prstGeom>
        </p:spPr>
        <p:txBody>
          <a:bodyPr wrap="square">
            <a:spAutoFit/>
          </a:bodyPr>
          <a:lstStyle/>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Service Registration and Discovery via Netflix OSS </a:t>
            </a:r>
            <a:r>
              <a:rPr lang="en-US" sz="1600" dirty="0" smtClean="0">
                <a:solidFill>
                  <a:srgbClr val="FFFFFF"/>
                </a:solidFill>
                <a:uFill>
                  <a:solidFill>
                    <a:srgbClr val="4D4D4D"/>
                  </a:solidFill>
                </a:uFill>
              </a:rPr>
              <a:t>Eureka</a:t>
            </a:r>
          </a:p>
          <a:p>
            <a:pPr marL="285750" indent="-285750" defTabSz="86868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Registration via CF </a:t>
            </a:r>
            <a:r>
              <a:rPr lang="en-US" sz="1600" dirty="0" smtClean="0">
                <a:solidFill>
                  <a:srgbClr val="FFFFFF"/>
                </a:solidFill>
                <a:uFill>
                  <a:solidFill>
                    <a:srgbClr val="4D4D4D"/>
                  </a:solidFill>
                </a:uFill>
              </a:rPr>
              <a:t>Route</a:t>
            </a:r>
            <a:endParaRPr lang="en-US" sz="1600" dirty="0">
              <a:solidFill>
                <a:srgbClr val="FFFFFF"/>
              </a:solidFill>
              <a:uFill>
                <a:solidFill>
                  <a:srgbClr val="4D4D4D"/>
                </a:solidFill>
              </a:uFill>
            </a:endParaRPr>
          </a:p>
        </p:txBody>
      </p:sp>
      <p:sp>
        <p:nvSpPr>
          <p:cNvPr id="22" name="Rectangle 21"/>
          <p:cNvSpPr/>
          <p:nvPr/>
        </p:nvSpPr>
        <p:spPr>
          <a:xfrm>
            <a:off x="3967190" y="3514829"/>
            <a:ext cx="5441174" cy="584776"/>
          </a:xfrm>
          <a:prstGeom prst="rect">
            <a:avLst/>
          </a:prstGeom>
        </p:spPr>
        <p:txBody>
          <a:bodyPr wrap="square">
            <a:spAutoFit/>
          </a:bodyPr>
          <a:lstStyle/>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Netflix OSS Turbine + </a:t>
            </a:r>
            <a:r>
              <a:rPr lang="en-US" sz="1600" dirty="0" err="1">
                <a:solidFill>
                  <a:srgbClr val="FFFFFF"/>
                </a:solidFill>
                <a:uFill>
                  <a:solidFill>
                    <a:srgbClr val="4D4D4D"/>
                  </a:solidFill>
                </a:uFill>
              </a:rPr>
              <a:t>Hystrix</a:t>
            </a:r>
            <a:r>
              <a:rPr lang="en-US" sz="1600" dirty="0">
                <a:solidFill>
                  <a:srgbClr val="FFFFFF"/>
                </a:solidFill>
                <a:uFill>
                  <a:solidFill>
                    <a:srgbClr val="4D4D4D"/>
                  </a:solidFill>
                </a:uFill>
              </a:rPr>
              <a:t> Dashboard</a:t>
            </a:r>
          </a:p>
          <a:p>
            <a:pPr marL="285750" indent="-285750">
              <a:buClr>
                <a:schemeClr val="bg1"/>
              </a:buClr>
              <a:buFont typeface="Arial"/>
              <a:buChar char="•"/>
              <a:defRPr sz="1800">
                <a:solidFill>
                  <a:srgbClr val="000000"/>
                </a:solidFill>
                <a:uFillTx/>
              </a:defRPr>
            </a:pPr>
            <a:r>
              <a:rPr lang="en-US" sz="1600" dirty="0">
                <a:solidFill>
                  <a:srgbClr val="FFFFFF"/>
                </a:solidFill>
                <a:uFill>
                  <a:solidFill>
                    <a:srgbClr val="4D4D4D"/>
                  </a:solidFill>
                </a:uFill>
              </a:rPr>
              <a:t>Aggregation via AMQP (</a:t>
            </a:r>
            <a:r>
              <a:rPr lang="en-US" sz="1600" dirty="0" err="1">
                <a:solidFill>
                  <a:srgbClr val="FFFFFF"/>
                </a:solidFill>
                <a:uFill>
                  <a:solidFill>
                    <a:srgbClr val="4D4D4D"/>
                  </a:solidFill>
                </a:uFill>
              </a:rPr>
              <a:t>RabbitMQ</a:t>
            </a:r>
            <a:r>
              <a:rPr lang="en-US" sz="1600" dirty="0">
                <a:solidFill>
                  <a:srgbClr val="FFFFFF"/>
                </a:solidFill>
                <a:uFill>
                  <a:solidFill>
                    <a:srgbClr val="4D4D4D"/>
                  </a:solidFill>
                </a:uFill>
              </a:rPr>
              <a:t>)</a:t>
            </a:r>
          </a:p>
        </p:txBody>
      </p:sp>
    </p:spTree>
    <p:extLst>
      <p:ext uri="{BB962C8B-B14F-4D97-AF65-F5344CB8AC3E}">
        <p14:creationId xmlns:p14="http://schemas.microsoft.com/office/powerpoint/2010/main" val="30055625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22</a:t>
            </a:fld>
            <a:endParaRPr lang="en-US"/>
          </a:p>
        </p:txBody>
      </p:sp>
      <p:sp>
        <p:nvSpPr>
          <p:cNvPr id="15" name="TextBox 14"/>
          <p:cNvSpPr txBox="1"/>
          <p:nvPr/>
        </p:nvSpPr>
        <p:spPr>
          <a:xfrm>
            <a:off x="5988751" y="2542405"/>
            <a:ext cx="896471"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Cloud Foundry</a:t>
            </a:r>
            <a:endParaRPr lang="en-US" sz="900" kern="0" dirty="0">
              <a:solidFill>
                <a:srgbClr val="404040"/>
              </a:solidFill>
              <a:latin typeface="Arial"/>
              <a:ea typeface="Arial"/>
              <a:cs typeface="Arial"/>
              <a:sym typeface="Arial"/>
              <a:rtl val="0"/>
            </a:endParaRPr>
          </a:p>
        </p:txBody>
      </p:sp>
      <p:sp>
        <p:nvSpPr>
          <p:cNvPr id="23" name="TextBox 22"/>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24" name="TextBox 23"/>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072238" y="2078464"/>
            <a:ext cx="206707" cy="553442"/>
          </a:xfrm>
          <a:prstGeom prst="rect">
            <a:avLst/>
          </a:prstGeom>
        </p:spPr>
      </p:pic>
      <p:pic>
        <p:nvPicPr>
          <p:cNvPr id="28" name="Picture 27"/>
          <p:cNvPicPr>
            <a:picLocks noChangeAspect="1"/>
          </p:cNvPicPr>
          <p:nvPr/>
        </p:nvPicPr>
        <p:blipFill>
          <a:blip r:embed="rId4"/>
          <a:stretch>
            <a:fillRect/>
          </a:stretch>
        </p:blipFill>
        <p:spPr>
          <a:xfrm>
            <a:off x="1615162" y="2081531"/>
            <a:ext cx="203087" cy="543749"/>
          </a:xfrm>
          <a:prstGeom prst="rect">
            <a:avLst/>
          </a:prstGeom>
        </p:spPr>
      </p:pic>
      <p:pic>
        <p:nvPicPr>
          <p:cNvPr id="31" name="Picture 30"/>
          <p:cNvPicPr>
            <a:picLocks noChangeAspect="1"/>
          </p:cNvPicPr>
          <p:nvPr/>
        </p:nvPicPr>
        <p:blipFill>
          <a:blip r:embed="rId5"/>
          <a:stretch>
            <a:fillRect/>
          </a:stretch>
        </p:blipFill>
        <p:spPr>
          <a:xfrm>
            <a:off x="6118465" y="2031815"/>
            <a:ext cx="584509" cy="584509"/>
          </a:xfrm>
          <a:prstGeom prst="rect">
            <a:avLst/>
          </a:prstGeom>
        </p:spPr>
      </p:pic>
      <p:sp>
        <p:nvSpPr>
          <p:cNvPr id="41" name="TextBox 40"/>
          <p:cNvSpPr txBox="1"/>
          <p:nvPr/>
        </p:nvSpPr>
        <p:spPr>
          <a:xfrm>
            <a:off x="506678" y="3271888"/>
            <a:ext cx="2541860"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Self healing</a:t>
            </a:r>
            <a:endParaRPr lang="en-US" sz="2200" b="1" dirty="0">
              <a:solidFill>
                <a:srgbClr val="017A66"/>
              </a:solidFill>
              <a:latin typeface="Arial"/>
              <a:cs typeface="Arial"/>
            </a:endParaRPr>
          </a:p>
        </p:txBody>
      </p:sp>
      <p:sp>
        <p:nvSpPr>
          <p:cNvPr id="42" name="TextBox 41"/>
          <p:cNvSpPr txBox="1"/>
          <p:nvPr/>
        </p:nvSpPr>
        <p:spPr>
          <a:xfrm>
            <a:off x="6118465" y="810311"/>
            <a:ext cx="2302332" cy="769405"/>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Container</a:t>
            </a:r>
            <a:br>
              <a:rPr lang="en-US" sz="2200" b="1" dirty="0" smtClean="0">
                <a:solidFill>
                  <a:srgbClr val="017A66"/>
                </a:solidFill>
                <a:latin typeface="Arial"/>
                <a:cs typeface="Arial"/>
              </a:rPr>
            </a:br>
            <a:r>
              <a:rPr lang="en-US" sz="2200" b="1" dirty="0" smtClean="0">
                <a:solidFill>
                  <a:srgbClr val="017A66"/>
                </a:solidFill>
                <a:latin typeface="Arial"/>
                <a:cs typeface="Arial"/>
              </a:rPr>
              <a:t>management</a:t>
            </a:r>
            <a:endParaRPr lang="en-US" sz="2200" b="1" dirty="0">
              <a:solidFill>
                <a:srgbClr val="017A66"/>
              </a:solidFill>
              <a:latin typeface="Arial"/>
              <a:cs typeface="Arial"/>
            </a:endParaRPr>
          </a:p>
        </p:txBody>
      </p:sp>
      <p:sp>
        <p:nvSpPr>
          <p:cNvPr id="43" name="TextBox 42"/>
          <p:cNvSpPr txBox="1"/>
          <p:nvPr/>
        </p:nvSpPr>
        <p:spPr>
          <a:xfrm>
            <a:off x="5717335" y="3271888"/>
            <a:ext cx="3114036"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Integrated logging</a:t>
            </a:r>
            <a:endParaRPr lang="en-US" sz="2200" b="1" dirty="0">
              <a:solidFill>
                <a:srgbClr val="017A66"/>
              </a:solidFill>
              <a:latin typeface="Arial"/>
              <a:cs typeface="Arial"/>
            </a:endParaRPr>
          </a:p>
        </p:txBody>
      </p:sp>
      <p:sp>
        <p:nvSpPr>
          <p:cNvPr id="44" name="TextBox 43"/>
          <p:cNvSpPr txBox="1"/>
          <p:nvPr/>
        </p:nvSpPr>
        <p:spPr>
          <a:xfrm>
            <a:off x="2549211" y="615003"/>
            <a:ext cx="3735753"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Auto scaling</a:t>
            </a:r>
            <a:endParaRPr lang="en-US" sz="2200" b="1" dirty="0">
              <a:solidFill>
                <a:srgbClr val="017A66"/>
              </a:solidFill>
              <a:latin typeface="Arial"/>
              <a:cs typeface="Arial"/>
            </a:endParaRPr>
          </a:p>
        </p:txBody>
      </p:sp>
      <p:sp>
        <p:nvSpPr>
          <p:cNvPr id="45" name="TextBox 44"/>
          <p:cNvSpPr txBox="1"/>
          <p:nvPr/>
        </p:nvSpPr>
        <p:spPr>
          <a:xfrm>
            <a:off x="2277671" y="3846091"/>
            <a:ext cx="4425303" cy="769405"/>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Application Performance Management</a:t>
            </a:r>
            <a:endParaRPr lang="en-US" sz="2200" b="1" dirty="0">
              <a:solidFill>
                <a:srgbClr val="017A66"/>
              </a:solidFill>
              <a:latin typeface="Arial"/>
              <a:cs typeface="Arial"/>
            </a:endParaRPr>
          </a:p>
        </p:txBody>
      </p:sp>
      <p:sp>
        <p:nvSpPr>
          <p:cNvPr id="46" name="Rectangle 45"/>
          <p:cNvSpPr/>
          <p:nvPr/>
        </p:nvSpPr>
        <p:spPr>
          <a:xfrm>
            <a:off x="2549211" y="20690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smtClean="0">
                <a:solidFill>
                  <a:srgbClr val="FFFFFF"/>
                </a:solidFill>
                <a:latin typeface="Arial"/>
                <a:sym typeface="Arial"/>
                <a:rtl val="0"/>
              </a:rPr>
              <a:t>Container Runtime</a:t>
            </a:r>
            <a:endParaRPr lang="en-US" sz="1400" kern="0" dirty="0">
              <a:solidFill>
                <a:srgbClr val="FFFFFF"/>
              </a:solidFill>
              <a:latin typeface="Arial"/>
              <a:sym typeface="Arial"/>
              <a:rtl val="0"/>
            </a:endParaRPr>
          </a:p>
        </p:txBody>
      </p:sp>
      <p:sp>
        <p:nvSpPr>
          <p:cNvPr id="48" name="Rounded Rectangle 47"/>
          <p:cNvSpPr/>
          <p:nvPr/>
        </p:nvSpPr>
        <p:spPr>
          <a:xfrm>
            <a:off x="401720" y="1862265"/>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506678" y="1062840"/>
            <a:ext cx="2623142" cy="430851"/>
          </a:xfrm>
          <a:prstGeom prst="rect">
            <a:avLst/>
          </a:prstGeom>
          <a:noFill/>
        </p:spPr>
        <p:txBody>
          <a:bodyPr wrap="square" lIns="91404" tIns="45702" rIns="91404" bIns="45702">
            <a:spAutoFit/>
          </a:bodyPr>
          <a:lstStyle/>
          <a:p>
            <a:pPr algn="ctr"/>
            <a:r>
              <a:rPr lang="en-US" sz="2200" b="1" dirty="0" smtClean="0">
                <a:solidFill>
                  <a:srgbClr val="017A66"/>
                </a:solidFill>
                <a:latin typeface="Arial"/>
                <a:cs typeface="Arial"/>
              </a:rPr>
              <a:t>Self service</a:t>
            </a:r>
            <a:endParaRPr lang="en-US" sz="2200" b="1" dirty="0">
              <a:solidFill>
                <a:srgbClr val="017A66"/>
              </a:solidFill>
              <a:latin typeface="Arial"/>
              <a:cs typeface="Arial"/>
            </a:endParaRPr>
          </a:p>
        </p:txBody>
      </p:sp>
    </p:spTree>
    <p:extLst>
      <p:ext uri="{BB962C8B-B14F-4D97-AF65-F5344CB8AC3E}">
        <p14:creationId xmlns:p14="http://schemas.microsoft.com/office/powerpoint/2010/main" val="1853344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solidFill>
              </a:rPr>
              <a:t>23</a:t>
            </a:fld>
            <a:endParaRPr lang="en-US">
              <a:solidFill>
                <a:srgbClr val="FFFFFF"/>
              </a:solidFill>
            </a:endParaRPr>
          </a:p>
        </p:txBody>
      </p:sp>
      <p:sp>
        <p:nvSpPr>
          <p:cNvPr id="7" name="Rectangle 6"/>
          <p:cNvSpPr/>
          <p:nvPr/>
        </p:nvSpPr>
        <p:spPr>
          <a:xfrm>
            <a:off x="2549211" y="283362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8" name="Rectangle 7"/>
          <p:cNvSpPr/>
          <p:nvPr/>
        </p:nvSpPr>
        <p:spPr>
          <a:xfrm>
            <a:off x="2549211" y="381211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15" name="TextBox 14"/>
          <p:cNvSpPr txBox="1"/>
          <p:nvPr/>
        </p:nvSpPr>
        <p:spPr>
          <a:xfrm>
            <a:off x="6186353" y="3320183"/>
            <a:ext cx="511754" cy="230832"/>
          </a:xfrm>
          <a:prstGeom prst="rect">
            <a:avLst/>
          </a:prstGeom>
          <a:noFill/>
        </p:spPr>
        <p:txBody>
          <a:bodyPr wrap="none" rtlCol="0">
            <a:spAutoFit/>
          </a:bodyPr>
          <a:lstStyle/>
          <a:p>
            <a:pPr defTabSz="914400"/>
            <a:r>
              <a:rPr lang="en-US" sz="900" kern="0" dirty="0" smtClean="0">
                <a:solidFill>
                  <a:srgbClr val="FFFFFF"/>
                </a:solidFill>
                <a:latin typeface="Arial"/>
                <a:ea typeface="Arial"/>
                <a:cs typeface="Arial"/>
                <a:sym typeface="Arial"/>
                <a:rtl val="0"/>
              </a:rPr>
              <a:t>BOSH</a:t>
            </a:r>
            <a:endParaRPr lang="en-US" sz="900" kern="0" dirty="0">
              <a:solidFill>
                <a:srgbClr val="FFFFFF"/>
              </a:solidFill>
              <a:latin typeface="Arial"/>
              <a:ea typeface="Arial"/>
              <a:cs typeface="Arial"/>
              <a:sym typeface="Arial"/>
              <a:rtl val="0"/>
            </a:endParaRPr>
          </a:p>
        </p:txBody>
      </p:sp>
      <p:sp>
        <p:nvSpPr>
          <p:cNvPr id="18" name="TextBox 17"/>
          <p:cNvSpPr txBox="1"/>
          <p:nvPr/>
        </p:nvSpPr>
        <p:spPr>
          <a:xfrm>
            <a:off x="6235054" y="4221655"/>
            <a:ext cx="447565" cy="230832"/>
          </a:xfrm>
          <a:prstGeom prst="rect">
            <a:avLst/>
          </a:prstGeom>
          <a:noFill/>
        </p:spPr>
        <p:txBody>
          <a:bodyPr wrap="none" rtlCol="0">
            <a:spAutoFit/>
          </a:bodyPr>
          <a:lstStyle/>
          <a:p>
            <a:pPr defTabSz="914400"/>
            <a:r>
              <a:rPr lang="en-US" sz="900" kern="0" dirty="0" smtClean="0">
                <a:solidFill>
                  <a:srgbClr val="FFFFFF"/>
                </a:solidFill>
                <a:latin typeface="Arial"/>
                <a:ea typeface="Arial"/>
                <a:cs typeface="Arial"/>
                <a:sym typeface="Arial"/>
                <a:rtl val="0"/>
              </a:rPr>
              <a:t>AWS</a:t>
            </a:r>
            <a:endParaRPr lang="en-US" sz="900" kern="0" dirty="0">
              <a:solidFill>
                <a:srgbClr val="FFFFFF"/>
              </a:solidFill>
              <a:latin typeface="Arial"/>
              <a:ea typeface="Arial"/>
              <a:cs typeface="Arial"/>
              <a:sym typeface="Arial"/>
              <a:rtl val="0"/>
            </a:endParaRPr>
          </a:p>
        </p:txBody>
      </p:sp>
      <p:sp>
        <p:nvSpPr>
          <p:cNvPr id="19" name="TextBox 18"/>
          <p:cNvSpPr txBox="1"/>
          <p:nvPr/>
        </p:nvSpPr>
        <p:spPr>
          <a:xfrm>
            <a:off x="7000344" y="4221655"/>
            <a:ext cx="646362" cy="230832"/>
          </a:xfrm>
          <a:prstGeom prst="rect">
            <a:avLst/>
          </a:prstGeom>
          <a:noFill/>
        </p:spPr>
        <p:txBody>
          <a:bodyPr wrap="none" rtlCol="0">
            <a:spAutoFit/>
          </a:bodyPr>
          <a:lstStyle/>
          <a:p>
            <a:pPr defTabSz="914400"/>
            <a:r>
              <a:rPr lang="en-US" sz="900" kern="0" dirty="0" err="1" smtClean="0">
                <a:solidFill>
                  <a:srgbClr val="FFFFFF"/>
                </a:solidFill>
                <a:latin typeface="Arial"/>
                <a:ea typeface="Arial"/>
                <a:cs typeface="Arial"/>
                <a:sym typeface="Arial"/>
                <a:rtl val="0"/>
              </a:rPr>
              <a:t>VMWare</a:t>
            </a:r>
            <a:endParaRPr lang="en-US" sz="900" kern="0" dirty="0">
              <a:solidFill>
                <a:srgbClr val="FFFFFF"/>
              </a:solidFill>
              <a:latin typeface="Arial"/>
              <a:ea typeface="Arial"/>
              <a:cs typeface="Arial"/>
              <a:sym typeface="Arial"/>
              <a:rtl val="0"/>
            </a:endParaRPr>
          </a:p>
        </p:txBody>
      </p:sp>
      <p:sp>
        <p:nvSpPr>
          <p:cNvPr id="20" name="TextBox 19"/>
          <p:cNvSpPr txBox="1"/>
          <p:nvPr/>
        </p:nvSpPr>
        <p:spPr>
          <a:xfrm>
            <a:off x="7824584" y="4221655"/>
            <a:ext cx="755661" cy="230832"/>
          </a:xfrm>
          <a:prstGeom prst="rect">
            <a:avLst/>
          </a:prstGeom>
          <a:noFill/>
        </p:spPr>
        <p:txBody>
          <a:bodyPr wrap="none" rtlCol="0">
            <a:spAutoFit/>
          </a:bodyPr>
          <a:lstStyle/>
          <a:p>
            <a:pPr defTabSz="914400"/>
            <a:r>
              <a:rPr lang="en-US" sz="900" kern="0" dirty="0" err="1" smtClean="0">
                <a:solidFill>
                  <a:srgbClr val="FFFFFF"/>
                </a:solidFill>
                <a:latin typeface="Arial"/>
                <a:ea typeface="Arial"/>
                <a:cs typeface="Arial"/>
                <a:sym typeface="Arial"/>
                <a:rtl val="0"/>
              </a:rPr>
              <a:t>OpenStack</a:t>
            </a:r>
            <a:endParaRPr lang="en-US" sz="9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2899790"/>
            <a:ext cx="711194" cy="458491"/>
          </a:xfrm>
          <a:prstGeom prst="rect">
            <a:avLst/>
          </a:prstGeom>
        </p:spPr>
      </p:pic>
      <p:pic>
        <p:nvPicPr>
          <p:cNvPr id="30" name="Picture 29"/>
          <p:cNvPicPr>
            <a:picLocks noChangeAspect="1"/>
          </p:cNvPicPr>
          <p:nvPr/>
        </p:nvPicPr>
        <p:blipFill>
          <a:blip r:embed="rId4"/>
          <a:stretch>
            <a:fillRect/>
          </a:stretch>
        </p:blipFill>
        <p:spPr>
          <a:xfrm>
            <a:off x="6067235" y="3854514"/>
            <a:ext cx="747060" cy="298824"/>
          </a:xfrm>
          <a:prstGeom prst="rect">
            <a:avLst/>
          </a:prstGeom>
        </p:spPr>
      </p:pic>
      <p:pic>
        <p:nvPicPr>
          <p:cNvPr id="31" name="Picture 30"/>
          <p:cNvPicPr>
            <a:picLocks noChangeAspect="1"/>
          </p:cNvPicPr>
          <p:nvPr/>
        </p:nvPicPr>
        <p:blipFill>
          <a:blip r:embed="rId5"/>
          <a:stretch>
            <a:fillRect/>
          </a:stretch>
        </p:blipFill>
        <p:spPr>
          <a:xfrm>
            <a:off x="6971818" y="3777218"/>
            <a:ext cx="682592" cy="451902"/>
          </a:xfrm>
          <a:prstGeom prst="rect">
            <a:avLst/>
          </a:prstGeom>
        </p:spPr>
      </p:pic>
      <p:pic>
        <p:nvPicPr>
          <p:cNvPr id="32" name="Picture 31"/>
          <p:cNvPicPr>
            <a:picLocks noChangeAspect="1"/>
          </p:cNvPicPr>
          <p:nvPr/>
        </p:nvPicPr>
        <p:blipFill>
          <a:blip r:embed="rId6"/>
          <a:stretch>
            <a:fillRect/>
          </a:stretch>
        </p:blipFill>
        <p:spPr>
          <a:xfrm>
            <a:off x="7948207" y="3761156"/>
            <a:ext cx="494032" cy="494030"/>
          </a:xfrm>
          <a:prstGeom prst="rect">
            <a:avLst/>
          </a:prstGeom>
        </p:spPr>
      </p:pic>
      <p:sp>
        <p:nvSpPr>
          <p:cNvPr id="36" name="TextBox 35"/>
          <p:cNvSpPr txBox="1"/>
          <p:nvPr/>
        </p:nvSpPr>
        <p:spPr>
          <a:xfrm>
            <a:off x="1567318" y="506041"/>
            <a:ext cx="2623142" cy="769405"/>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m</a:t>
            </a:r>
            <a:r>
              <a:rPr lang="en-US" sz="2200" b="1" dirty="0" smtClean="0">
                <a:solidFill>
                  <a:srgbClr val="28746E"/>
                </a:solidFill>
                <a:latin typeface="Arial"/>
                <a:cs typeface="Arial"/>
              </a:rPr>
              <a:t>anage services not servers</a:t>
            </a:r>
            <a:endParaRPr lang="en-US" sz="2200" b="1" dirty="0">
              <a:solidFill>
                <a:srgbClr val="28746E"/>
              </a:solidFill>
              <a:latin typeface="Arial"/>
              <a:cs typeface="Arial"/>
            </a:endParaRPr>
          </a:p>
        </p:txBody>
      </p:sp>
      <p:sp>
        <p:nvSpPr>
          <p:cNvPr id="37" name="TextBox 36"/>
          <p:cNvSpPr txBox="1"/>
          <p:nvPr/>
        </p:nvSpPr>
        <p:spPr>
          <a:xfrm>
            <a:off x="269413" y="1686828"/>
            <a:ext cx="2541860" cy="430851"/>
          </a:xfrm>
          <a:prstGeom prst="rect">
            <a:avLst/>
          </a:prstGeom>
          <a:noFill/>
        </p:spPr>
        <p:txBody>
          <a:bodyPr wrap="square" lIns="91404" tIns="45702" rIns="91404" bIns="45702">
            <a:spAutoFit/>
          </a:bodyPr>
          <a:lstStyle/>
          <a:p>
            <a:pPr algn="ctr"/>
            <a:r>
              <a:rPr lang="en-US" sz="2200" b="1" dirty="0" smtClean="0">
                <a:solidFill>
                  <a:srgbClr val="28746E"/>
                </a:solidFill>
                <a:latin typeface="Arial"/>
                <a:cs typeface="Arial"/>
              </a:rPr>
              <a:t>zero downtime</a:t>
            </a:r>
            <a:endParaRPr lang="en-US" sz="2200" b="1" dirty="0">
              <a:solidFill>
                <a:srgbClr val="28746E"/>
              </a:solidFill>
              <a:latin typeface="Arial"/>
              <a:cs typeface="Arial"/>
            </a:endParaRPr>
          </a:p>
        </p:txBody>
      </p:sp>
      <p:sp>
        <p:nvSpPr>
          <p:cNvPr id="38" name="TextBox 37"/>
          <p:cNvSpPr txBox="1"/>
          <p:nvPr/>
        </p:nvSpPr>
        <p:spPr>
          <a:xfrm>
            <a:off x="4520581" y="497907"/>
            <a:ext cx="2602090" cy="769405"/>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n</a:t>
            </a:r>
            <a:r>
              <a:rPr lang="en-US" sz="2200" b="1" dirty="0" smtClean="0">
                <a:solidFill>
                  <a:srgbClr val="28746E"/>
                </a:solidFill>
                <a:latin typeface="Arial"/>
                <a:cs typeface="Arial"/>
              </a:rPr>
              <a:t>o maintenance</a:t>
            </a:r>
            <a:br>
              <a:rPr lang="en-US" sz="2200" b="1" dirty="0" smtClean="0">
                <a:solidFill>
                  <a:srgbClr val="28746E"/>
                </a:solidFill>
                <a:latin typeface="Arial"/>
                <a:cs typeface="Arial"/>
              </a:rPr>
            </a:br>
            <a:r>
              <a:rPr lang="en-US" sz="2200" b="1" dirty="0" smtClean="0">
                <a:solidFill>
                  <a:srgbClr val="28746E"/>
                </a:solidFill>
                <a:latin typeface="Arial"/>
                <a:cs typeface="Arial"/>
              </a:rPr>
              <a:t>windows</a:t>
            </a:r>
            <a:endParaRPr lang="en-US" sz="2200" b="1" dirty="0">
              <a:solidFill>
                <a:srgbClr val="28746E"/>
              </a:solidFill>
              <a:latin typeface="Arial"/>
              <a:cs typeface="Arial"/>
            </a:endParaRPr>
          </a:p>
        </p:txBody>
      </p:sp>
      <p:sp>
        <p:nvSpPr>
          <p:cNvPr id="39" name="TextBox 38"/>
          <p:cNvSpPr txBox="1"/>
          <p:nvPr/>
        </p:nvSpPr>
        <p:spPr>
          <a:xfrm>
            <a:off x="5771114" y="1686828"/>
            <a:ext cx="3058851" cy="430851"/>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i</a:t>
            </a:r>
            <a:r>
              <a:rPr lang="en-US" sz="2200" b="1" dirty="0" smtClean="0">
                <a:solidFill>
                  <a:srgbClr val="28746E"/>
                </a:solidFill>
                <a:latin typeface="Arial"/>
                <a:cs typeface="Arial"/>
              </a:rPr>
              <a:t>nfra as code</a:t>
            </a:r>
            <a:endParaRPr lang="en-US" sz="2200" b="1" dirty="0">
              <a:solidFill>
                <a:srgbClr val="28746E"/>
              </a:solidFill>
              <a:latin typeface="Arial"/>
              <a:cs typeface="Arial"/>
            </a:endParaRPr>
          </a:p>
        </p:txBody>
      </p:sp>
      <p:sp>
        <p:nvSpPr>
          <p:cNvPr id="40" name="TextBox 39"/>
          <p:cNvSpPr txBox="1"/>
          <p:nvPr/>
        </p:nvSpPr>
        <p:spPr>
          <a:xfrm>
            <a:off x="2511379" y="2117679"/>
            <a:ext cx="3735753" cy="430851"/>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m</a:t>
            </a:r>
            <a:r>
              <a:rPr lang="en-US" sz="2200" b="1" dirty="0" smtClean="0">
                <a:solidFill>
                  <a:srgbClr val="28746E"/>
                </a:solidFill>
                <a:latin typeface="Arial"/>
                <a:cs typeface="Arial"/>
              </a:rPr>
              <a:t>ulti cloud support</a:t>
            </a:r>
            <a:endParaRPr lang="en-US" sz="2200" b="1" dirty="0">
              <a:solidFill>
                <a:srgbClr val="28746E"/>
              </a:solidFill>
              <a:latin typeface="Arial"/>
              <a:cs typeface="Arial"/>
            </a:endParaRPr>
          </a:p>
        </p:txBody>
      </p:sp>
      <p:sp>
        <p:nvSpPr>
          <p:cNvPr id="45" name="TextBox 44"/>
          <p:cNvSpPr txBox="1"/>
          <p:nvPr/>
        </p:nvSpPr>
        <p:spPr>
          <a:xfrm>
            <a:off x="1170391" y="4323751"/>
            <a:ext cx="530971" cy="230832"/>
          </a:xfrm>
          <a:prstGeom prst="rect">
            <a:avLst/>
          </a:prstGeom>
          <a:noFill/>
        </p:spPr>
        <p:txBody>
          <a:bodyPr wrap="none" rtlCol="0">
            <a:spAutoFit/>
          </a:bodyPr>
          <a:lstStyle/>
          <a:p>
            <a:pPr algn="ctr" defTabSz="914400"/>
            <a:r>
              <a:rPr lang="en-US" sz="900" kern="0" dirty="0" smtClean="0">
                <a:solidFill>
                  <a:srgbClr val="FFFFFF"/>
                </a:solidFill>
                <a:latin typeface="Arial"/>
                <a:ea typeface="Arial"/>
                <a:cs typeface="Arial"/>
                <a:sym typeface="Arial"/>
                <a:rtl val="0"/>
              </a:rPr>
              <a:t>IT Ops</a:t>
            </a:r>
            <a:endParaRPr lang="en-US" sz="9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7"/>
          <a:stretch>
            <a:fillRect/>
          </a:stretch>
        </p:blipFill>
        <p:spPr>
          <a:xfrm>
            <a:off x="1337256" y="3798576"/>
            <a:ext cx="203087" cy="543749"/>
          </a:xfrm>
          <a:prstGeom prst="rect">
            <a:avLst/>
          </a:prstGeom>
        </p:spPr>
      </p:pic>
      <p:sp>
        <p:nvSpPr>
          <p:cNvPr id="47" name="TextBox 46"/>
          <p:cNvSpPr txBox="1"/>
          <p:nvPr/>
        </p:nvSpPr>
        <p:spPr>
          <a:xfrm>
            <a:off x="1170391" y="3409597"/>
            <a:ext cx="530971" cy="230832"/>
          </a:xfrm>
          <a:prstGeom prst="rect">
            <a:avLst/>
          </a:prstGeom>
          <a:noFill/>
        </p:spPr>
        <p:txBody>
          <a:bodyPr wrap="none" rtlCol="0">
            <a:spAutoFit/>
          </a:bodyPr>
          <a:lstStyle/>
          <a:p>
            <a:pPr algn="ctr" defTabSz="914400"/>
            <a:r>
              <a:rPr lang="en-US" sz="900" kern="0" dirty="0" smtClean="0">
                <a:solidFill>
                  <a:srgbClr val="FFFFFF"/>
                </a:solidFill>
                <a:latin typeface="Arial"/>
                <a:ea typeface="Arial"/>
                <a:cs typeface="Arial"/>
                <a:sym typeface="Arial"/>
                <a:rtl val="0"/>
              </a:rPr>
              <a:t>IT Ops</a:t>
            </a:r>
            <a:endParaRPr lang="en-US" sz="9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337256" y="2884422"/>
            <a:ext cx="203087" cy="543749"/>
          </a:xfrm>
          <a:prstGeom prst="rect">
            <a:avLst/>
          </a:prstGeom>
        </p:spPr>
      </p:pic>
      <p:sp>
        <p:nvSpPr>
          <p:cNvPr id="43" name="Rounded Rectangle 42"/>
          <p:cNvSpPr/>
          <p:nvPr/>
        </p:nvSpPr>
        <p:spPr>
          <a:xfrm>
            <a:off x="401720" y="2711001"/>
            <a:ext cx="8429651" cy="1844853"/>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3" name="TextBox 22"/>
          <p:cNvSpPr txBox="1"/>
          <p:nvPr/>
        </p:nvSpPr>
        <p:spPr>
          <a:xfrm>
            <a:off x="2881316" y="1471402"/>
            <a:ext cx="3058851" cy="430851"/>
          </a:xfrm>
          <a:prstGeom prst="rect">
            <a:avLst/>
          </a:prstGeom>
          <a:noFill/>
        </p:spPr>
        <p:txBody>
          <a:bodyPr wrap="square" lIns="91404" tIns="45702" rIns="91404" bIns="45702">
            <a:spAutoFit/>
          </a:bodyPr>
          <a:lstStyle/>
          <a:p>
            <a:pPr algn="ctr"/>
            <a:r>
              <a:rPr lang="en-US" sz="2200" b="1" dirty="0">
                <a:solidFill>
                  <a:srgbClr val="28746E"/>
                </a:solidFill>
                <a:latin typeface="Arial"/>
                <a:cs typeface="Arial"/>
              </a:rPr>
              <a:t>e</a:t>
            </a:r>
            <a:r>
              <a:rPr lang="en-US" sz="2200" b="1" dirty="0" smtClean="0">
                <a:solidFill>
                  <a:srgbClr val="28746E"/>
                </a:solidFill>
                <a:latin typeface="Arial"/>
                <a:cs typeface="Arial"/>
              </a:rPr>
              <a:t>mbedded OS</a:t>
            </a:r>
            <a:endParaRPr lang="en-US" sz="2200" b="1" dirty="0">
              <a:solidFill>
                <a:srgbClr val="28746E"/>
              </a:solidFill>
              <a:latin typeface="Arial"/>
              <a:cs typeface="Arial"/>
            </a:endParaRPr>
          </a:p>
        </p:txBody>
      </p:sp>
    </p:spTree>
    <p:extLst>
      <p:ext uri="{BB962C8B-B14F-4D97-AF65-F5344CB8AC3E}">
        <p14:creationId xmlns:p14="http://schemas.microsoft.com/office/powerpoint/2010/main" val="61373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It Takes a Platform</a:t>
            </a:r>
            <a:endParaRPr lang="en" sz="2400" baseline="30000" dirty="0">
              <a:solidFill>
                <a:srgbClr val="FFFFFF"/>
              </a:solidFill>
            </a:endParaRPr>
          </a:p>
        </p:txBody>
      </p:sp>
      <p:pic>
        <p:nvPicPr>
          <p:cNvPr id="2" name="Picture 1"/>
          <p:cNvPicPr>
            <a:picLocks noChangeAspect="1"/>
          </p:cNvPicPr>
          <p:nvPr/>
        </p:nvPicPr>
        <p:blipFill>
          <a:blip r:embed="rId3"/>
          <a:stretch>
            <a:fillRect/>
          </a:stretch>
        </p:blipFill>
        <p:spPr>
          <a:xfrm>
            <a:off x="2298775" y="897653"/>
            <a:ext cx="4871027" cy="3541550"/>
          </a:xfrm>
          <a:prstGeom prst="rect">
            <a:avLst/>
          </a:prstGeom>
        </p:spPr>
      </p:pic>
      <p:pic>
        <p:nvPicPr>
          <p:cNvPr id="5" name="Picture 4"/>
          <p:cNvPicPr>
            <a:picLocks noChangeAspect="1"/>
          </p:cNvPicPr>
          <p:nvPr/>
        </p:nvPicPr>
        <p:blipFill>
          <a:blip r:embed="rId4"/>
          <a:stretch>
            <a:fillRect/>
          </a:stretch>
        </p:blipFill>
        <p:spPr>
          <a:xfrm>
            <a:off x="3673856" y="4151819"/>
            <a:ext cx="542020" cy="180673"/>
          </a:xfrm>
          <a:prstGeom prst="rect">
            <a:avLst/>
          </a:prstGeom>
        </p:spPr>
      </p:pic>
      <p:pic>
        <p:nvPicPr>
          <p:cNvPr id="7" name="Picture 6"/>
          <p:cNvPicPr>
            <a:picLocks noChangeAspect="1"/>
          </p:cNvPicPr>
          <p:nvPr/>
        </p:nvPicPr>
        <p:blipFill>
          <a:blip r:embed="rId5"/>
          <a:stretch>
            <a:fillRect/>
          </a:stretch>
        </p:blipFill>
        <p:spPr>
          <a:xfrm>
            <a:off x="4821626" y="3808636"/>
            <a:ext cx="813661" cy="813661"/>
          </a:xfrm>
          <a:prstGeom prst="rect">
            <a:avLst/>
          </a:prstGeom>
        </p:spPr>
      </p:pic>
      <p:pic>
        <p:nvPicPr>
          <p:cNvPr id="8" name="Picture 7"/>
          <p:cNvPicPr>
            <a:picLocks noChangeAspect="1"/>
          </p:cNvPicPr>
          <p:nvPr/>
        </p:nvPicPr>
        <p:blipFill>
          <a:blip r:embed="rId6"/>
          <a:stretch>
            <a:fillRect/>
          </a:stretch>
        </p:blipFill>
        <p:spPr>
          <a:xfrm>
            <a:off x="6330574" y="4066791"/>
            <a:ext cx="338436" cy="338436"/>
          </a:xfrm>
          <a:prstGeom prst="rect">
            <a:avLst/>
          </a:prstGeom>
        </p:spPr>
      </p:pic>
      <p:sp>
        <p:nvSpPr>
          <p:cNvPr id="3" name="TextBox 2"/>
          <p:cNvSpPr txBox="1"/>
          <p:nvPr/>
        </p:nvSpPr>
        <p:spPr>
          <a:xfrm>
            <a:off x="2386196" y="4140429"/>
            <a:ext cx="864596" cy="230832"/>
          </a:xfrm>
          <a:prstGeom prst="rect">
            <a:avLst/>
          </a:prstGeom>
          <a:noFill/>
        </p:spPr>
        <p:txBody>
          <a:bodyPr wrap="none" rtlCol="0">
            <a:spAutoFit/>
          </a:bodyPr>
          <a:lstStyle/>
          <a:p>
            <a:r>
              <a:rPr lang="en-US" sz="900" dirty="0" smtClean="0">
                <a:solidFill>
                  <a:srgbClr val="FFFFFF"/>
                </a:solidFill>
              </a:rPr>
              <a:t>Infrastructure</a:t>
            </a:r>
            <a:endParaRPr lang="en-US" dirty="0">
              <a:solidFill>
                <a:srgbClr val="FFFFFF"/>
              </a:solidFill>
            </a:endParaRPr>
          </a:p>
        </p:txBody>
      </p:sp>
    </p:spTree>
    <p:extLst>
      <p:ext uri="{BB962C8B-B14F-4D97-AF65-F5344CB8AC3E}">
        <p14:creationId xmlns:p14="http://schemas.microsoft.com/office/powerpoint/2010/main" val="4261862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grpSp>
        <p:nvGrpSpPr>
          <p:cNvPr id="2" name="Group 1"/>
          <p:cNvGrpSpPr/>
          <p:nvPr/>
        </p:nvGrpSpPr>
        <p:grpSpPr>
          <a:xfrm>
            <a:off x="2358324" y="582632"/>
            <a:ext cx="6758995" cy="3934909"/>
            <a:chOff x="1252610" y="757835"/>
            <a:chExt cx="6758995" cy="4198710"/>
          </a:xfrm>
        </p:grpSpPr>
        <p:sp>
          <p:nvSpPr>
            <p:cNvPr id="637" name="Shape 637"/>
            <p:cNvSpPr/>
            <p:nvPr/>
          </p:nvSpPr>
          <p:spPr>
            <a:xfrm>
              <a:off x="3527787" y="798356"/>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chemeClr val="bg1"/>
                </a:solidFill>
                <a:latin typeface="Calibri"/>
                <a:ea typeface="Calibri"/>
                <a:cs typeface="Calibri"/>
                <a:sym typeface="Calibri"/>
                <a:rtl val="0"/>
              </a:endParaRPr>
            </a:p>
          </p:txBody>
        </p:sp>
        <p:sp>
          <p:nvSpPr>
            <p:cNvPr id="18" name="Rounded Rectangle 17"/>
            <p:cNvSpPr/>
            <p:nvPr/>
          </p:nvSpPr>
          <p:spPr>
            <a:xfrm>
              <a:off x="1252610" y="757835"/>
              <a:ext cx="2441680" cy="952520"/>
            </a:xfrm>
            <a:prstGeom prst="roundRect">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Calibri"/>
              </a:endParaRPr>
            </a:p>
          </p:txBody>
        </p:sp>
        <p:sp>
          <p:nvSpPr>
            <p:cNvPr id="645" name="Shape 645"/>
            <p:cNvSpPr/>
            <p:nvPr/>
          </p:nvSpPr>
          <p:spPr>
            <a:xfrm>
              <a:off x="3527787" y="4046689"/>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chemeClr val="bg1"/>
                </a:solidFill>
                <a:latin typeface="Calibri"/>
                <a:ea typeface="Calibri"/>
                <a:cs typeface="Calibri"/>
                <a:sym typeface="Calibri"/>
                <a:rtl val="0"/>
              </a:endParaRPr>
            </a:p>
          </p:txBody>
        </p:sp>
        <p:sp>
          <p:nvSpPr>
            <p:cNvPr id="638"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schemeClr val="bg1"/>
                  </a:solidFill>
                  <a:latin typeface="Roboto"/>
                  <a:ea typeface="Roboto"/>
                  <a:cs typeface="Roboto"/>
                  <a:sym typeface="Roboto"/>
                  <a:rtl val="0"/>
                </a:rPr>
                <a:t>Cloud Native</a:t>
              </a:r>
              <a:endParaRPr lang="en-US" sz="2000" kern="0" dirty="0">
                <a:solidFill>
                  <a:schemeClr val="bg1"/>
                </a:solidFill>
                <a:latin typeface="Roboto"/>
                <a:ea typeface="Roboto"/>
                <a:cs typeface="Roboto"/>
                <a:sym typeface="Roboto"/>
                <a:rtl val="0"/>
              </a:endParaRPr>
            </a:p>
          </p:txBody>
        </p:sp>
        <p:sp>
          <p:nvSpPr>
            <p:cNvPr id="641"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API-first design</a:t>
              </a:r>
              <a:endParaRPr lang="en-US" sz="1200" kern="0" dirty="0">
                <a:solidFill>
                  <a:schemeClr val="bg1"/>
                </a:solidFill>
                <a:latin typeface="Roboto Light"/>
                <a:ea typeface="Roboto"/>
                <a:cs typeface="Roboto Light"/>
                <a:sym typeface="Roboto"/>
                <a:rtl val="0"/>
              </a:endParaRPr>
            </a:p>
          </p:txBody>
        </p:sp>
        <p:sp>
          <p:nvSpPr>
            <p:cNvPr id="87" name="Shape 637"/>
            <p:cNvSpPr/>
            <p:nvPr/>
          </p:nvSpPr>
          <p:spPr>
            <a:xfrm>
              <a:off x="3527787" y="1889147"/>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chemeClr val="bg1"/>
                </a:solidFill>
                <a:latin typeface="Calibri"/>
                <a:ea typeface="Calibri"/>
                <a:cs typeface="Calibri"/>
                <a:sym typeface="Calibri"/>
                <a:rtl val="0"/>
              </a:endParaRPr>
            </a:p>
          </p:txBody>
        </p:sp>
        <p:sp>
          <p:nvSpPr>
            <p:cNvPr id="88" name="Shape 637"/>
            <p:cNvSpPr/>
            <p:nvPr/>
          </p:nvSpPr>
          <p:spPr>
            <a:xfrm>
              <a:off x="3527787" y="2989251"/>
              <a:ext cx="4367390" cy="867192"/>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kern="0">
                <a:solidFill>
                  <a:schemeClr val="bg1"/>
                </a:solidFill>
                <a:latin typeface="Calibri"/>
                <a:ea typeface="Calibri"/>
                <a:cs typeface="Calibri"/>
                <a:sym typeface="Calibri"/>
                <a:rtl val="0"/>
              </a:endParaRPr>
            </a:p>
          </p:txBody>
        </p:sp>
        <p:sp>
          <p:nvSpPr>
            <p:cNvPr id="90"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Cloud</a:t>
              </a:r>
              <a:r>
                <a:rPr lang="en-US" sz="1200" kern="0" dirty="0">
                  <a:solidFill>
                    <a:schemeClr val="bg1"/>
                  </a:solidFill>
                  <a:latin typeface="Roboto Light"/>
                  <a:ea typeface="Roboto"/>
                  <a:cs typeface="Roboto Light"/>
                  <a:sym typeface="Roboto"/>
                  <a:rtl val="0"/>
                </a:rPr>
                <a:t>-agnostic runtime </a:t>
              </a:r>
              <a:r>
                <a:rPr lang="en-US" sz="1200" kern="0" dirty="0" smtClean="0">
                  <a:solidFill>
                    <a:schemeClr val="bg1"/>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Proactive failure </a:t>
              </a:r>
              <a:r>
                <a:rPr lang="en-US" sz="1200" kern="0" dirty="0" smtClean="0">
                  <a:solidFill>
                    <a:schemeClr val="bg1"/>
                  </a:solidFill>
                  <a:latin typeface="Roboto Light"/>
                  <a:ea typeface="Roboto"/>
                  <a:cs typeface="Roboto Light"/>
                  <a:sym typeface="Roboto"/>
                  <a:rtl val="0"/>
                </a:rPr>
                <a:t>testing</a:t>
              </a:r>
              <a:endParaRPr lang="en-US" sz="1200" kern="0" dirty="0">
                <a:solidFill>
                  <a:schemeClr val="bg1"/>
                </a:solidFill>
                <a:latin typeface="Roboto Light"/>
                <a:ea typeface="Roboto"/>
                <a:cs typeface="Roboto Light"/>
                <a:sym typeface="Roboto"/>
                <a:rtl val="0"/>
              </a:endParaRPr>
            </a:p>
          </p:txBody>
        </p:sp>
        <p:sp>
          <p:nvSpPr>
            <p:cNvPr id="96" name="Rounded Rectangle 95"/>
            <p:cNvSpPr/>
            <p:nvPr/>
          </p:nvSpPr>
          <p:spPr>
            <a:xfrm>
              <a:off x="1274389" y="1838684"/>
              <a:ext cx="2441680" cy="952520"/>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Calibri"/>
              </a:endParaRPr>
            </a:p>
          </p:txBody>
        </p:sp>
        <p:sp>
          <p:nvSpPr>
            <p:cNvPr id="95"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chemeClr val="bg1"/>
                </a:solidFill>
                <a:latin typeface="Roboto"/>
                <a:ea typeface="Roboto"/>
                <a:cs typeface="Roboto Regular"/>
                <a:sym typeface="Roboto"/>
                <a:rtl val="0"/>
              </a:endParaRPr>
            </a:p>
          </p:txBody>
        </p:sp>
        <p:sp>
          <p:nvSpPr>
            <p:cNvPr id="92"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schemeClr val="bg1"/>
                  </a:solidFill>
                  <a:latin typeface="Roboto"/>
                  <a:ea typeface="Roboto"/>
                  <a:cs typeface="Roboto"/>
                  <a:sym typeface="Roboto"/>
                  <a:rtl val="0"/>
                </a:rPr>
                <a:t>Cloud Resilient</a:t>
              </a:r>
              <a:endParaRPr lang="en-US" sz="2000" kern="0" dirty="0">
                <a:solidFill>
                  <a:schemeClr val="bg1"/>
                </a:solidFill>
                <a:latin typeface="Roboto"/>
                <a:ea typeface="Roboto"/>
                <a:cs typeface="Roboto"/>
                <a:sym typeface="Roboto"/>
                <a:rtl val="0"/>
              </a:endParaRPr>
            </a:p>
          </p:txBody>
        </p:sp>
        <p:sp>
          <p:nvSpPr>
            <p:cNvPr id="97" name="Rounded Rectangle 96"/>
            <p:cNvSpPr/>
            <p:nvPr/>
          </p:nvSpPr>
          <p:spPr>
            <a:xfrm>
              <a:off x="1252610" y="2928988"/>
              <a:ext cx="2441680" cy="952520"/>
            </a:xfrm>
            <a:prstGeom prst="roundRect">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Calibri"/>
              </a:endParaRPr>
            </a:p>
          </p:txBody>
        </p:sp>
        <p:sp>
          <p:nvSpPr>
            <p:cNvPr id="98"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schemeClr val="bg1"/>
                  </a:solidFill>
                  <a:latin typeface="Roboto"/>
                  <a:ea typeface="Roboto"/>
                  <a:cs typeface="Roboto"/>
                  <a:sym typeface="Roboto"/>
                  <a:rtl val="0"/>
                </a:rPr>
                <a:t>Cloud Friendly</a:t>
              </a:r>
              <a:endParaRPr lang="en-US" sz="2000" kern="0" dirty="0">
                <a:solidFill>
                  <a:schemeClr val="bg1"/>
                </a:solidFill>
                <a:latin typeface="Roboto"/>
                <a:ea typeface="Roboto"/>
                <a:cs typeface="Roboto"/>
                <a:sym typeface="Roboto"/>
                <a:rtl val="0"/>
              </a:endParaRPr>
            </a:p>
          </p:txBody>
        </p:sp>
        <p:sp>
          <p:nvSpPr>
            <p:cNvPr id="99" name="Rounded Rectangle 98"/>
            <p:cNvSpPr/>
            <p:nvPr/>
          </p:nvSpPr>
          <p:spPr>
            <a:xfrm>
              <a:off x="1252610" y="4004025"/>
              <a:ext cx="2441680" cy="952520"/>
            </a:xfrm>
            <a:prstGeom prst="roundRect">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Calibri"/>
              </a:endParaRPr>
            </a:p>
          </p:txBody>
        </p:sp>
        <p:sp>
          <p:nvSpPr>
            <p:cNvPr id="100"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kern="0" dirty="0" smtClean="0">
                  <a:solidFill>
                    <a:schemeClr val="bg1"/>
                  </a:solidFill>
                  <a:latin typeface="Roboto"/>
                  <a:ea typeface="Roboto"/>
                  <a:cs typeface="Roboto"/>
                  <a:sym typeface="Roboto"/>
                  <a:rtl val="0"/>
                </a:rPr>
                <a:t>Cloud Ready</a:t>
              </a:r>
              <a:endParaRPr lang="en-US" sz="2000" kern="0" dirty="0">
                <a:solidFill>
                  <a:schemeClr val="bg1"/>
                </a:solidFill>
                <a:latin typeface="Roboto"/>
                <a:ea typeface="Roboto"/>
                <a:cs typeface="Roboto"/>
                <a:sym typeface="Roboto"/>
                <a:rtl val="0"/>
              </a:endParaRPr>
            </a:p>
          </p:txBody>
        </p:sp>
        <p:sp>
          <p:nvSpPr>
            <p:cNvPr id="101"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chemeClr val="bg1"/>
                  </a:solidFill>
                  <a:latin typeface="Roboto Light"/>
                  <a:ea typeface="Roboto"/>
                  <a:cs typeface="Roboto Light"/>
                  <a:sym typeface="Roboto"/>
                  <a:rtl val="0"/>
                </a:rPr>
                <a:t>Consumes platform-managed backing services </a:t>
              </a:r>
              <a:endParaRPr lang="en-US" sz="1200" kern="0" dirty="0">
                <a:solidFill>
                  <a:schemeClr val="bg1"/>
                </a:solidFill>
                <a:latin typeface="Roboto Light"/>
                <a:ea typeface="Roboto"/>
                <a:cs typeface="Roboto Light"/>
                <a:sym typeface="Roboto"/>
                <a:rtl val="0"/>
              </a:endParaRPr>
            </a:p>
          </p:txBody>
        </p:sp>
        <p:sp>
          <p:nvSpPr>
            <p:cNvPr id="102"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12 Factor </a:t>
              </a:r>
              <a:r>
                <a:rPr lang="en-US" sz="1200" kern="0" dirty="0" smtClean="0">
                  <a:solidFill>
                    <a:schemeClr val="bg1"/>
                  </a:solidFill>
                  <a:latin typeface="Roboto Light"/>
                  <a:ea typeface="Roboto"/>
                  <a:cs typeface="Roboto Light"/>
                  <a:sym typeface="Roboto"/>
                  <a:rtl val="0"/>
                </a:rPr>
                <a:t>App methodology</a:t>
              </a:r>
              <a:endParaRPr lang="en-US" sz="1200" kern="0" dirty="0">
                <a:solidFill>
                  <a:schemeClr val="bg1"/>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chemeClr val="bg1"/>
                  </a:solidFill>
                  <a:latin typeface="Roboto Light"/>
                  <a:ea typeface="Roboto"/>
                  <a:cs typeface="Roboto Light"/>
                  <a:sym typeface="Roboto"/>
                  <a:rtl val="0"/>
                </a:rPr>
                <a:t>Leverages platform for high availability</a:t>
              </a:r>
            </a:p>
          </p:txBody>
        </p:sp>
      </p:grpSp>
      <p:sp>
        <p:nvSpPr>
          <p:cNvPr id="20" name="Rectangle 19"/>
          <p:cNvSpPr/>
          <p:nvPr/>
        </p:nvSpPr>
        <p:spPr>
          <a:xfrm>
            <a:off x="3" y="118120"/>
            <a:ext cx="3417025" cy="830997"/>
          </a:xfrm>
          <a:prstGeom prst="rect">
            <a:avLst/>
          </a:prstGeom>
        </p:spPr>
        <p:txBody>
          <a:bodyPr wrap="square">
            <a:spAutoFit/>
          </a:bodyPr>
          <a:lstStyle/>
          <a:p>
            <a:pPr>
              <a:buClr>
                <a:prstClr val="black"/>
              </a:buClr>
              <a:buSzPct val="25000"/>
              <a:defRPr/>
            </a:pPr>
            <a:r>
              <a:rPr lang="en-US" sz="2400" b="1" kern="0" dirty="0" smtClean="0">
                <a:solidFill>
                  <a:prstClr val="white">
                    <a:lumMod val="50000"/>
                  </a:prstClr>
                </a:solidFill>
                <a:latin typeface="Calibri"/>
                <a:ea typeface="Roboto"/>
                <a:cs typeface="Roboto"/>
                <a:sym typeface="Roboto"/>
                <a:rtl val="0"/>
              </a:rPr>
              <a:t>Cloud Native </a:t>
            </a:r>
          </a:p>
          <a:p>
            <a:pPr>
              <a:buClr>
                <a:prstClr val="black"/>
              </a:buClr>
              <a:buSzPct val="25000"/>
              <a:defRPr/>
            </a:pPr>
            <a:r>
              <a:rPr lang="en-US" sz="2400" b="1" kern="0" dirty="0" smtClean="0">
                <a:solidFill>
                  <a:prstClr val="white">
                    <a:lumMod val="50000"/>
                  </a:prstClr>
                </a:solidFill>
                <a:latin typeface="Calibri"/>
                <a:ea typeface="Roboto"/>
                <a:cs typeface="Roboto"/>
                <a:sym typeface="Roboto"/>
                <a:rtl val="0"/>
              </a:rPr>
              <a:t>Maturity Model </a:t>
            </a:r>
            <a:endParaRPr lang="en-US" sz="2400" b="1" dirty="0">
              <a:solidFill>
                <a:prstClr val="black"/>
              </a:solidFill>
              <a:latin typeface="Calibri"/>
              <a:ea typeface="Verdana"/>
              <a:cs typeface="Verdana"/>
              <a:sym typeface="Verdana"/>
            </a:endParaRPr>
          </a:p>
        </p:txBody>
      </p:sp>
      <p:pic>
        <p:nvPicPr>
          <p:cNvPr id="4" name="Picture 3" descr="JP-Morgan-Cha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44" y="3734887"/>
            <a:ext cx="1002619" cy="751964"/>
          </a:xfrm>
          <a:prstGeom prst="rect">
            <a:avLst/>
          </a:prstGeom>
        </p:spPr>
      </p:pic>
    </p:spTree>
    <p:extLst>
      <p:ext uri="{BB962C8B-B14F-4D97-AF65-F5344CB8AC3E}">
        <p14:creationId xmlns:p14="http://schemas.microsoft.com/office/powerpoint/2010/main" val="41387242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2">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26</a:t>
            </a:fld>
            <a:endParaRPr sz="800">
              <a:solidFill>
                <a:srgbClr val="808080"/>
              </a:solidFill>
              <a:uFill>
                <a:solidFill>
                  <a:srgbClr val="808080"/>
                </a:solidFill>
              </a:uFill>
            </a:endParaRPr>
          </a:p>
        </p:txBody>
      </p:sp>
      <p:sp>
        <p:nvSpPr>
          <p:cNvPr id="297" name="Shape 297"/>
          <p:cNvSpPr/>
          <p:nvPr/>
        </p:nvSpPr>
        <p:spPr>
          <a:xfrm>
            <a:off x="1890611" y="1811662"/>
            <a:ext cx="5997635" cy="492443"/>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lang="en-US" sz="3200" dirty="0" smtClean="0">
                <a:solidFill>
                  <a:srgbClr val="DDDDDD"/>
                </a:solidFill>
                <a:uFill>
                  <a:solidFill>
                    <a:srgbClr val="4D4D4D"/>
                  </a:solidFill>
                </a:uFill>
              </a:rPr>
              <a:t>What’s </a:t>
            </a:r>
            <a:r>
              <a:rPr sz="3200" dirty="0" smtClean="0">
                <a:solidFill>
                  <a:srgbClr val="DDDDDD"/>
                </a:solidFill>
                <a:uFill>
                  <a:solidFill>
                    <a:srgbClr val="4D4D4D"/>
                  </a:solidFill>
                </a:uFill>
              </a:rPr>
              <a:t>CLOUD NATIVE</a:t>
            </a:r>
            <a:r>
              <a:rPr lang="en-US" sz="3200" dirty="0" smtClean="0">
                <a:solidFill>
                  <a:srgbClr val="DDDDDD"/>
                </a:solidFill>
                <a:uFill>
                  <a:solidFill>
                    <a:srgbClr val="4D4D4D"/>
                  </a:solidFill>
                </a:uFill>
              </a:rPr>
              <a:t> for you?</a:t>
            </a:r>
            <a:endParaRPr sz="3200" dirty="0">
              <a:solidFill>
                <a:srgbClr val="DDDDDD"/>
              </a:solidFill>
              <a:uFill>
                <a:solidFill>
                  <a:srgbClr val="4D4D4D"/>
                </a:solidFill>
              </a:uFill>
            </a:endParaRP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1896883138"/>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35" name="Oval 34"/>
          <p:cNvSpPr/>
          <p:nvPr/>
        </p:nvSpPr>
        <p:spPr>
          <a:xfrm>
            <a:off x="2269712" y="3174235"/>
            <a:ext cx="1176450" cy="1176450"/>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smtClean="0">
                <a:solidFill>
                  <a:srgbClr val="FFFFFF"/>
                </a:solidFill>
                <a:latin typeface="Arial"/>
                <a:ea typeface="Arial"/>
                <a:cs typeface="Arial"/>
                <a:sym typeface="Arial"/>
              </a:rPr>
              <a:t>Azure</a:t>
            </a:r>
          </a:p>
        </p:txBody>
      </p:sp>
      <p:sp>
        <p:nvSpPr>
          <p:cNvPr id="34" name="Oval 33"/>
          <p:cNvSpPr/>
          <p:nvPr/>
        </p:nvSpPr>
        <p:spPr>
          <a:xfrm>
            <a:off x="5177004" y="2905349"/>
            <a:ext cx="1176450" cy="1176450"/>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smtClean="0">
                <a:solidFill>
                  <a:srgbClr val="FFFFFF"/>
                </a:solidFill>
                <a:latin typeface="Arial"/>
                <a:ea typeface="Arial"/>
                <a:cs typeface="Arial"/>
                <a:sym typeface="Arial"/>
              </a:rPr>
              <a:t>VMware vSphere</a:t>
            </a:r>
          </a:p>
        </p:txBody>
      </p:sp>
      <p:sp>
        <p:nvSpPr>
          <p:cNvPr id="527" name="Shape 527"/>
          <p:cNvSpPr txBox="1"/>
          <p:nvPr/>
        </p:nvSpPr>
        <p:spPr>
          <a:xfrm>
            <a:off x="32007" y="4081799"/>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dirty="0">
                <a:solidFill>
                  <a:schemeClr val="accent1"/>
                </a:solidFill>
                <a:latin typeface="Arial"/>
                <a:ea typeface="Arial"/>
                <a:cs typeface="Arial"/>
                <a:sym typeface="Arial"/>
              </a:rPr>
              <a:t>Application Frameworks</a:t>
            </a:r>
          </a:p>
        </p:txBody>
      </p:sp>
      <p:sp>
        <p:nvSpPr>
          <p:cNvPr id="528" name="Shape 528"/>
          <p:cNvSpPr txBox="1"/>
          <p:nvPr/>
        </p:nvSpPr>
        <p:spPr>
          <a:xfrm>
            <a:off x="3538362" y="4058297"/>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dirty="0">
                <a:solidFill>
                  <a:schemeClr val="bg1">
                    <a:lumMod val="65000"/>
                  </a:schemeClr>
                </a:solidFill>
                <a:latin typeface="Arial"/>
                <a:ea typeface="Arial"/>
                <a:cs typeface="Arial"/>
                <a:sym typeface="Arial"/>
              </a:rPr>
              <a:t>Container Schedulers</a:t>
            </a:r>
          </a:p>
        </p:txBody>
      </p:sp>
      <p:sp>
        <p:nvSpPr>
          <p:cNvPr id="529" name="Shape 529"/>
          <p:cNvSpPr txBox="1"/>
          <p:nvPr/>
        </p:nvSpPr>
        <p:spPr>
          <a:xfrm>
            <a:off x="5685599" y="4081799"/>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dirty="0" smtClean="0">
                <a:solidFill>
                  <a:schemeClr val="accent5"/>
                </a:solidFill>
                <a:latin typeface="Arial"/>
                <a:ea typeface="Arial"/>
                <a:cs typeface="Arial"/>
                <a:sym typeface="Arial"/>
              </a:rPr>
              <a:t>Automation</a:t>
            </a:r>
          </a:p>
          <a:p>
            <a:pPr marL="0" marR="0" lvl="0" indent="0" algn="ctr" rtl="0">
              <a:spcBef>
                <a:spcPts val="0"/>
              </a:spcBef>
              <a:buSzPct val="25000"/>
              <a:buNone/>
            </a:pPr>
            <a:r>
              <a:rPr lang="en-US" sz="1600" b="1" dirty="0" smtClean="0">
                <a:solidFill>
                  <a:schemeClr val="accent5"/>
                </a:solidFill>
                <a:latin typeface="Arial"/>
                <a:ea typeface="Arial"/>
                <a:cs typeface="Arial"/>
                <a:sym typeface="Arial"/>
              </a:rPr>
              <a:t>Tools</a:t>
            </a:r>
            <a:endParaRPr lang="en-US" sz="1600" b="1" i="0" u="none" strike="noStrike" cap="none" baseline="0" dirty="0">
              <a:solidFill>
                <a:schemeClr val="accent5"/>
              </a:solidFill>
              <a:latin typeface="Arial"/>
              <a:ea typeface="Arial"/>
              <a:cs typeface="Arial"/>
              <a:sym typeface="Arial"/>
            </a:endParaRPr>
          </a:p>
        </p:txBody>
      </p:sp>
      <p:sp>
        <p:nvSpPr>
          <p:cNvPr id="4" name="Title 3"/>
          <p:cNvSpPr>
            <a:spLocks noGrp="1"/>
          </p:cNvSpPr>
          <p:nvPr>
            <p:ph type="title"/>
          </p:nvPr>
        </p:nvSpPr>
        <p:spPr>
          <a:xfrm>
            <a:off x="457200" y="127342"/>
            <a:ext cx="8229600" cy="520756"/>
          </a:xfrm>
        </p:spPr>
        <p:txBody>
          <a:bodyPr>
            <a:noAutofit/>
          </a:bodyPr>
          <a:lstStyle/>
          <a:p>
            <a:pPr lvl="0" algn="ctr"/>
            <a:r>
              <a:rPr lang="en-US" sz="2400" b="1" spc="-10" dirty="0" smtClean="0">
                <a:solidFill>
                  <a:srgbClr val="28746E"/>
                </a:solidFill>
              </a:rPr>
              <a:t>Don’t Play “Cloud </a:t>
            </a:r>
            <a:r>
              <a:rPr lang="en-US" sz="2400" b="1" spc="-10" dirty="0" smtClean="0">
                <a:solidFill>
                  <a:srgbClr val="28746E"/>
                </a:solidFill>
              </a:rPr>
              <a:t>Technology </a:t>
            </a:r>
            <a:r>
              <a:rPr lang="en-US" sz="2400" b="1" spc="-10" dirty="0" smtClean="0">
                <a:solidFill>
                  <a:srgbClr val="28746E"/>
                </a:solidFill>
              </a:rPr>
              <a:t>Bingo” </a:t>
            </a:r>
            <a:endParaRPr lang="en-US" sz="2400" b="1" dirty="0">
              <a:solidFill>
                <a:srgbClr val="28746E"/>
              </a:solidFill>
            </a:endParaRPr>
          </a:p>
        </p:txBody>
      </p:sp>
      <p:sp>
        <p:nvSpPr>
          <p:cNvPr id="2" name="Oval 1"/>
          <p:cNvSpPr/>
          <p:nvPr/>
        </p:nvSpPr>
        <p:spPr>
          <a:xfrm>
            <a:off x="490856" y="1282997"/>
            <a:ext cx="1176450" cy="11764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solidFill>
                  <a:srgbClr val="FFFFFF"/>
                </a:solidFill>
                <a:latin typeface="Arial"/>
                <a:ea typeface="Arial"/>
                <a:cs typeface="Arial"/>
                <a:sym typeface="Arial"/>
              </a:rPr>
              <a:t>Spring Boot</a:t>
            </a:r>
          </a:p>
        </p:txBody>
      </p:sp>
      <p:sp>
        <p:nvSpPr>
          <p:cNvPr id="42" name="Oval 41"/>
          <p:cNvSpPr/>
          <p:nvPr/>
        </p:nvSpPr>
        <p:spPr>
          <a:xfrm>
            <a:off x="6144448" y="2400154"/>
            <a:ext cx="1176450" cy="11764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latin typeface="Arial"/>
                <a:ea typeface="Arial"/>
                <a:cs typeface="Arial"/>
                <a:sym typeface="Arial"/>
              </a:rPr>
              <a:t>Seneca</a:t>
            </a:r>
          </a:p>
        </p:txBody>
      </p:sp>
      <p:sp>
        <p:nvSpPr>
          <p:cNvPr id="43" name="Oval 42"/>
          <p:cNvSpPr/>
          <p:nvPr/>
        </p:nvSpPr>
        <p:spPr>
          <a:xfrm>
            <a:off x="996555" y="2819995"/>
            <a:ext cx="1176450" cy="11764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solidFill>
                  <a:schemeClr val="tx1"/>
                </a:solidFill>
                <a:latin typeface="Arial"/>
                <a:ea typeface="Arial"/>
                <a:cs typeface="Arial"/>
                <a:sym typeface="Arial"/>
              </a:rPr>
              <a:t>Ruby on Rails</a:t>
            </a:r>
          </a:p>
        </p:txBody>
      </p:sp>
      <p:grpSp>
        <p:nvGrpSpPr>
          <p:cNvPr id="6" name="Group 5"/>
          <p:cNvGrpSpPr/>
          <p:nvPr/>
        </p:nvGrpSpPr>
        <p:grpSpPr>
          <a:xfrm>
            <a:off x="3857169" y="1421122"/>
            <a:ext cx="1176450" cy="1176450"/>
            <a:chOff x="347929" y="2497213"/>
            <a:chExt cx="1176450" cy="1176450"/>
          </a:xfrm>
        </p:grpSpPr>
        <p:sp>
          <p:nvSpPr>
            <p:cNvPr id="41" name="Oval 40"/>
            <p:cNvSpPr/>
            <p:nvPr/>
          </p:nvSpPr>
          <p:spPr>
            <a:xfrm>
              <a:off x="347929" y="2497213"/>
              <a:ext cx="1176450" cy="1176450"/>
            </a:xfrm>
            <a:prstGeom prst="ellipse">
              <a:avLst/>
            </a:prstGeom>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endParaRPr lang="en-US" sz="1400" b="1" spc="-30" dirty="0">
                <a:solidFill>
                  <a:srgbClr val="FFFFFF"/>
                </a:solidFill>
                <a:latin typeface="Arial"/>
                <a:ea typeface="Arial"/>
                <a:cs typeface="Arial"/>
                <a:sym typeface="Arial"/>
              </a:endParaRPr>
            </a:p>
          </p:txBody>
        </p:sp>
        <p:sp>
          <p:nvSpPr>
            <p:cNvPr id="3" name="TextBox 2"/>
            <p:cNvSpPr txBox="1"/>
            <p:nvPr/>
          </p:nvSpPr>
          <p:spPr>
            <a:xfrm>
              <a:off x="374285" y="2931550"/>
              <a:ext cx="1123739" cy="307777"/>
            </a:xfrm>
            <a:prstGeom prst="rect">
              <a:avLst/>
            </a:prstGeom>
            <a:noFill/>
          </p:spPr>
          <p:txBody>
            <a:bodyPr wrap="none" rtlCol="0" anchor="ctr" anchorCtr="0">
              <a:spAutoFit/>
            </a:bodyPr>
            <a:lstStyle/>
            <a:p>
              <a:pPr lvl="0" algn="ctr">
                <a:buSzPct val="25000"/>
              </a:pPr>
              <a:r>
                <a:rPr lang="en-US" sz="1400" b="1" spc="-30" dirty="0" err="1" smtClean="0">
                  <a:solidFill>
                    <a:srgbClr val="FFFFFF"/>
                  </a:solidFill>
                  <a:latin typeface="Arial"/>
                  <a:ea typeface="Arial"/>
                  <a:cs typeface="Arial"/>
                  <a:sym typeface="Arial"/>
                </a:rPr>
                <a:t>Dropwizard</a:t>
              </a:r>
              <a:endParaRPr lang="en-US" sz="1400" b="1" spc="-30" dirty="0">
                <a:solidFill>
                  <a:srgbClr val="FFFFFF"/>
                </a:solidFill>
                <a:latin typeface="Arial"/>
                <a:ea typeface="Arial"/>
                <a:cs typeface="Arial"/>
                <a:sym typeface="Arial"/>
              </a:endParaRPr>
            </a:p>
          </p:txBody>
        </p:sp>
      </p:grpSp>
      <p:sp>
        <p:nvSpPr>
          <p:cNvPr id="46" name="Oval 45"/>
          <p:cNvSpPr/>
          <p:nvPr/>
        </p:nvSpPr>
        <p:spPr>
          <a:xfrm>
            <a:off x="2457316" y="1186012"/>
            <a:ext cx="1176450" cy="1176450"/>
          </a:xfrm>
          <a:prstGeom prst="ellipse">
            <a:avLst/>
          </a:prstGeom>
          <a:gradFill flip="none" rotWithShape="1">
            <a:gsLst>
              <a:gs pos="0">
                <a:schemeClr val="bg1">
                  <a:lumMod val="50000"/>
                </a:schemeClr>
              </a:gs>
              <a:gs pos="35000">
                <a:schemeClr val="bg1">
                  <a:lumMod val="65000"/>
                </a:schemeClr>
              </a:gs>
              <a:gs pos="100000">
                <a:schemeClr val="bg1">
                  <a:lumMod val="8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err="1">
                <a:solidFill>
                  <a:srgbClr val="FFFFFF"/>
                </a:solidFill>
                <a:latin typeface="Arial"/>
                <a:ea typeface="Arial"/>
                <a:cs typeface="Arial"/>
                <a:sym typeface="Arial"/>
              </a:rPr>
              <a:t>Mesos</a:t>
            </a:r>
            <a:endParaRPr lang="en-US" sz="1400" b="1" dirty="0">
              <a:solidFill>
                <a:srgbClr val="FFFFFF"/>
              </a:solidFill>
              <a:latin typeface="Arial"/>
              <a:ea typeface="Arial"/>
              <a:cs typeface="Arial"/>
              <a:sym typeface="Arial"/>
            </a:endParaRPr>
          </a:p>
        </p:txBody>
      </p:sp>
      <p:sp>
        <p:nvSpPr>
          <p:cNvPr id="47" name="Oval 46"/>
          <p:cNvSpPr/>
          <p:nvPr/>
        </p:nvSpPr>
        <p:spPr>
          <a:xfrm>
            <a:off x="7967550" y="2344013"/>
            <a:ext cx="1176450" cy="1176450"/>
          </a:xfrm>
          <a:prstGeom prst="ellipse">
            <a:avLst/>
          </a:prstGeom>
          <a:gradFill flip="none" rotWithShape="1">
            <a:gsLst>
              <a:gs pos="0">
                <a:schemeClr val="bg1">
                  <a:lumMod val="50000"/>
                </a:schemeClr>
              </a:gs>
              <a:gs pos="35000">
                <a:schemeClr val="bg1">
                  <a:lumMod val="65000"/>
                </a:schemeClr>
              </a:gs>
              <a:gs pos="100000">
                <a:schemeClr val="bg1">
                  <a:lumMod val="8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err="1">
                <a:latin typeface="Arial"/>
                <a:ea typeface="Arial"/>
                <a:cs typeface="Arial"/>
                <a:sym typeface="Arial"/>
              </a:rPr>
              <a:t>Chronos</a:t>
            </a:r>
            <a:endParaRPr lang="en-US" sz="1400" b="1" dirty="0">
              <a:latin typeface="Arial"/>
              <a:ea typeface="Arial"/>
              <a:cs typeface="Arial"/>
              <a:sym typeface="Arial"/>
            </a:endParaRPr>
          </a:p>
        </p:txBody>
      </p:sp>
      <p:sp>
        <p:nvSpPr>
          <p:cNvPr id="48" name="Oval 47"/>
          <p:cNvSpPr/>
          <p:nvPr/>
        </p:nvSpPr>
        <p:spPr>
          <a:xfrm>
            <a:off x="4379773" y="2291026"/>
            <a:ext cx="1176450" cy="1176450"/>
          </a:xfrm>
          <a:prstGeom prst="ellipse">
            <a:avLst/>
          </a:prstGeom>
          <a:gradFill flip="none" rotWithShape="1">
            <a:gsLst>
              <a:gs pos="0">
                <a:schemeClr val="bg1">
                  <a:lumMod val="50000"/>
                </a:schemeClr>
              </a:gs>
              <a:gs pos="35000">
                <a:schemeClr val="bg1">
                  <a:lumMod val="65000"/>
                </a:schemeClr>
              </a:gs>
              <a:gs pos="100000">
                <a:schemeClr val="bg1">
                  <a:lumMod val="85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err="1">
                <a:solidFill>
                  <a:schemeClr val="tx1"/>
                </a:solidFill>
                <a:latin typeface="Arial"/>
                <a:ea typeface="Arial"/>
                <a:cs typeface="Arial"/>
                <a:sym typeface="Arial"/>
              </a:rPr>
              <a:t>Docker</a:t>
            </a:r>
            <a:r>
              <a:rPr lang="en-US" sz="1400" b="1" dirty="0">
                <a:solidFill>
                  <a:schemeClr val="tx1"/>
                </a:solidFill>
                <a:latin typeface="Arial"/>
                <a:ea typeface="Arial"/>
                <a:cs typeface="Arial"/>
                <a:sym typeface="Arial"/>
              </a:rPr>
              <a:t> </a:t>
            </a:r>
          </a:p>
        </p:txBody>
      </p:sp>
      <p:grpSp>
        <p:nvGrpSpPr>
          <p:cNvPr id="49" name="Group 48"/>
          <p:cNvGrpSpPr/>
          <p:nvPr/>
        </p:nvGrpSpPr>
        <p:grpSpPr>
          <a:xfrm>
            <a:off x="4968000" y="1133818"/>
            <a:ext cx="1179499" cy="1176450"/>
            <a:chOff x="347929" y="2497213"/>
            <a:chExt cx="1179499" cy="1176450"/>
          </a:xfrm>
          <a:gradFill flip="none" rotWithShape="1">
            <a:gsLst>
              <a:gs pos="0">
                <a:schemeClr val="bg1">
                  <a:lumMod val="50000"/>
                </a:schemeClr>
              </a:gs>
              <a:gs pos="35000">
                <a:schemeClr val="bg1">
                  <a:lumMod val="65000"/>
                </a:schemeClr>
              </a:gs>
              <a:gs pos="100000">
                <a:schemeClr val="bg1">
                  <a:lumMod val="85000"/>
                </a:schemeClr>
              </a:gs>
            </a:gsLst>
            <a:lin ang="16200000" scaled="0"/>
            <a:tileRect/>
          </a:gradFill>
        </p:grpSpPr>
        <p:sp>
          <p:nvSpPr>
            <p:cNvPr id="50" name="Oval 49"/>
            <p:cNvSpPr/>
            <p:nvPr/>
          </p:nvSpPr>
          <p:spPr>
            <a:xfrm>
              <a:off x="347929" y="2497213"/>
              <a:ext cx="1176450" cy="117645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endParaRPr lang="en-US" sz="1400" b="1" spc="-30" dirty="0">
                <a:solidFill>
                  <a:srgbClr val="FFFFFF"/>
                </a:solidFill>
                <a:latin typeface="Arial"/>
                <a:ea typeface="Arial"/>
                <a:cs typeface="Arial"/>
                <a:sym typeface="Arial"/>
              </a:endParaRPr>
            </a:p>
          </p:txBody>
        </p:sp>
        <p:sp>
          <p:nvSpPr>
            <p:cNvPr id="51" name="TextBox 50"/>
            <p:cNvSpPr txBox="1"/>
            <p:nvPr/>
          </p:nvSpPr>
          <p:spPr>
            <a:xfrm>
              <a:off x="393520" y="2931550"/>
              <a:ext cx="1133908" cy="307777"/>
            </a:xfrm>
            <a:prstGeom prst="rect">
              <a:avLst/>
            </a:prstGeom>
            <a:grpFill/>
          </p:spPr>
          <p:txBody>
            <a:bodyPr wrap="none" rtlCol="0" anchor="ctr" anchorCtr="0">
              <a:spAutoFit/>
            </a:bodyPr>
            <a:lstStyle/>
            <a:p>
              <a:pPr lvl="0" algn="ctr">
                <a:buSzPct val="25000"/>
              </a:pPr>
              <a:r>
                <a:rPr lang="en-US" sz="1400" b="1" spc="-30" dirty="0" err="1">
                  <a:solidFill>
                    <a:srgbClr val="FFFFFF"/>
                  </a:solidFill>
                  <a:latin typeface="Arial"/>
                  <a:ea typeface="Arial"/>
                  <a:cs typeface="Arial"/>
                  <a:sym typeface="Arial"/>
                </a:rPr>
                <a:t>Kubernetes</a:t>
              </a:r>
              <a:endParaRPr lang="en-US" sz="1400" b="1" spc="-30" dirty="0">
                <a:solidFill>
                  <a:srgbClr val="FFFFFF"/>
                </a:solidFill>
                <a:latin typeface="Arial"/>
                <a:ea typeface="Arial"/>
                <a:cs typeface="Arial"/>
                <a:sym typeface="Arial"/>
              </a:endParaRPr>
            </a:p>
          </p:txBody>
        </p:sp>
      </p:grpSp>
      <p:sp>
        <p:nvSpPr>
          <p:cNvPr id="52" name="Oval 51"/>
          <p:cNvSpPr/>
          <p:nvPr/>
        </p:nvSpPr>
        <p:spPr>
          <a:xfrm>
            <a:off x="7615036" y="1414969"/>
            <a:ext cx="1176450" cy="1176450"/>
          </a:xfrm>
          <a:prstGeom prst="ellipse">
            <a:avLst/>
          </a:prstGeom>
          <a:gradFill flip="none" rotWithShape="1">
            <a:gsLst>
              <a:gs pos="0">
                <a:schemeClr val="accent5">
                  <a:lumMod val="50000"/>
                </a:schemeClr>
              </a:gs>
              <a:gs pos="35000">
                <a:schemeClr val="accent5"/>
              </a:gs>
              <a:gs pos="100000">
                <a:schemeClr val="accent5">
                  <a:lumMod val="40000"/>
                  <a:lumOff val="6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solidFill>
                  <a:srgbClr val="FFFFFF"/>
                </a:solidFill>
                <a:latin typeface="Arial"/>
                <a:ea typeface="Arial"/>
                <a:cs typeface="Arial"/>
                <a:sym typeface="Arial"/>
              </a:rPr>
              <a:t>SALT</a:t>
            </a:r>
          </a:p>
        </p:txBody>
      </p:sp>
      <p:sp>
        <p:nvSpPr>
          <p:cNvPr id="53" name="Oval 52"/>
          <p:cNvSpPr/>
          <p:nvPr/>
        </p:nvSpPr>
        <p:spPr>
          <a:xfrm>
            <a:off x="1584780" y="1915048"/>
            <a:ext cx="1176450" cy="1176450"/>
          </a:xfrm>
          <a:prstGeom prst="ellipse">
            <a:avLst/>
          </a:prstGeom>
          <a:gradFill flip="none" rotWithShape="1">
            <a:gsLst>
              <a:gs pos="0">
                <a:schemeClr val="accent5">
                  <a:lumMod val="50000"/>
                </a:schemeClr>
              </a:gs>
              <a:gs pos="35000">
                <a:schemeClr val="accent5"/>
              </a:gs>
              <a:gs pos="100000">
                <a:schemeClr val="accent5">
                  <a:lumMod val="40000"/>
                  <a:lumOff val="6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latin typeface="Arial"/>
                <a:ea typeface="Arial"/>
                <a:cs typeface="Arial"/>
                <a:sym typeface="Arial"/>
              </a:rPr>
              <a:t>Chef</a:t>
            </a:r>
          </a:p>
        </p:txBody>
      </p:sp>
      <p:sp>
        <p:nvSpPr>
          <p:cNvPr id="54" name="Oval 53"/>
          <p:cNvSpPr/>
          <p:nvPr/>
        </p:nvSpPr>
        <p:spPr>
          <a:xfrm>
            <a:off x="6087670" y="1212320"/>
            <a:ext cx="1176450" cy="1176450"/>
          </a:xfrm>
          <a:prstGeom prst="ellipse">
            <a:avLst/>
          </a:prstGeom>
          <a:gradFill flip="none" rotWithShape="1">
            <a:gsLst>
              <a:gs pos="0">
                <a:schemeClr val="accent5">
                  <a:lumMod val="50000"/>
                </a:schemeClr>
              </a:gs>
              <a:gs pos="35000">
                <a:schemeClr val="accent5"/>
              </a:gs>
              <a:gs pos="100000">
                <a:schemeClr val="accent5">
                  <a:lumMod val="40000"/>
                  <a:lumOff val="60000"/>
                </a:scheme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a:solidFill>
                  <a:schemeClr val="tx1"/>
                </a:solidFill>
                <a:latin typeface="Arial"/>
                <a:ea typeface="Arial"/>
                <a:cs typeface="Arial"/>
                <a:sym typeface="Arial"/>
              </a:rPr>
              <a:t>Puppet</a:t>
            </a:r>
          </a:p>
        </p:txBody>
      </p:sp>
      <p:grpSp>
        <p:nvGrpSpPr>
          <p:cNvPr id="55" name="Group 54"/>
          <p:cNvGrpSpPr/>
          <p:nvPr/>
        </p:nvGrpSpPr>
        <p:grpSpPr>
          <a:xfrm>
            <a:off x="2857937" y="2163235"/>
            <a:ext cx="1176450" cy="1176450"/>
            <a:chOff x="347929" y="2497213"/>
            <a:chExt cx="1176450" cy="1176450"/>
          </a:xfrm>
          <a:gradFill flip="none" rotWithShape="1">
            <a:gsLst>
              <a:gs pos="0">
                <a:schemeClr val="accent5">
                  <a:lumMod val="50000"/>
                </a:schemeClr>
              </a:gs>
              <a:gs pos="35000">
                <a:schemeClr val="accent5"/>
              </a:gs>
              <a:gs pos="100000">
                <a:schemeClr val="accent5">
                  <a:lumMod val="40000"/>
                  <a:lumOff val="60000"/>
                </a:schemeClr>
              </a:gs>
            </a:gsLst>
            <a:lin ang="16200000" scaled="0"/>
            <a:tileRect/>
          </a:gradFill>
        </p:grpSpPr>
        <p:sp>
          <p:nvSpPr>
            <p:cNvPr id="56" name="Oval 55"/>
            <p:cNvSpPr/>
            <p:nvPr/>
          </p:nvSpPr>
          <p:spPr>
            <a:xfrm>
              <a:off x="347929" y="2497213"/>
              <a:ext cx="1176450" cy="1176450"/>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endParaRPr lang="en-US" sz="1400" b="1" spc="-30" dirty="0">
                <a:solidFill>
                  <a:srgbClr val="FFFFFF"/>
                </a:solidFill>
                <a:latin typeface="Arial"/>
                <a:ea typeface="Arial"/>
                <a:cs typeface="Arial"/>
                <a:sym typeface="Arial"/>
              </a:endParaRPr>
            </a:p>
          </p:txBody>
        </p:sp>
        <p:sp>
          <p:nvSpPr>
            <p:cNvPr id="57" name="TextBox 56"/>
            <p:cNvSpPr txBox="1"/>
            <p:nvPr/>
          </p:nvSpPr>
          <p:spPr>
            <a:xfrm>
              <a:off x="508189" y="2931550"/>
              <a:ext cx="813043" cy="307777"/>
            </a:xfrm>
            <a:prstGeom prst="rect">
              <a:avLst/>
            </a:prstGeom>
            <a:grpFill/>
          </p:spPr>
          <p:txBody>
            <a:bodyPr wrap="none" rtlCol="0" anchor="ctr" anchorCtr="0">
              <a:spAutoFit/>
            </a:bodyPr>
            <a:lstStyle/>
            <a:p>
              <a:pPr lvl="0" algn="ctr">
                <a:buSzPct val="25000"/>
              </a:pPr>
              <a:r>
                <a:rPr lang="en-US" sz="1400" b="1" spc="-30" dirty="0" err="1">
                  <a:solidFill>
                    <a:srgbClr val="FFFFFF"/>
                  </a:solidFill>
                  <a:latin typeface="Arial"/>
                  <a:ea typeface="Arial"/>
                  <a:cs typeface="Arial"/>
                  <a:sym typeface="Arial"/>
                </a:rPr>
                <a:t>Ansible</a:t>
              </a:r>
              <a:endParaRPr lang="en-US" sz="1400" b="1" spc="-30" dirty="0">
                <a:solidFill>
                  <a:srgbClr val="FFFFFF"/>
                </a:solidFill>
                <a:latin typeface="Arial"/>
                <a:ea typeface="Arial"/>
                <a:cs typeface="Arial"/>
                <a:sym typeface="Arial"/>
              </a:endParaRPr>
            </a:p>
          </p:txBody>
        </p:sp>
      </p:grpSp>
      <p:cxnSp>
        <p:nvCxnSpPr>
          <p:cNvPr id="9" name="Straight Connector 8"/>
          <p:cNvCxnSpPr/>
          <p:nvPr/>
        </p:nvCxnSpPr>
        <p:spPr>
          <a:xfrm flipV="1">
            <a:off x="2030440" y="3091498"/>
            <a:ext cx="2522482" cy="375978"/>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5374265" y="2085717"/>
            <a:ext cx="979191" cy="610488"/>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 y="648098"/>
            <a:ext cx="9144000" cy="338554"/>
          </a:xfrm>
          <a:prstGeom prst="rect">
            <a:avLst/>
          </a:prstGeom>
        </p:spPr>
        <p:txBody>
          <a:bodyPr wrap="square">
            <a:spAutoFit/>
          </a:bodyPr>
          <a:lstStyle/>
          <a:p>
            <a:pPr algn="ctr"/>
            <a:r>
              <a:rPr lang="en-US" sz="1600" dirty="0">
                <a:solidFill>
                  <a:srgbClr val="7F7F7F"/>
                </a:solidFill>
                <a:latin typeface="Arial"/>
                <a:cs typeface="Arial"/>
              </a:rPr>
              <a:t>Cloud </a:t>
            </a:r>
            <a:r>
              <a:rPr lang="en-US" sz="1600" dirty="0" smtClean="0">
                <a:solidFill>
                  <a:srgbClr val="7F7F7F"/>
                </a:solidFill>
                <a:latin typeface="Arial"/>
                <a:cs typeface="Arial"/>
              </a:rPr>
              <a:t>adoption with non-cloud native applications, </a:t>
            </a:r>
            <a:r>
              <a:rPr lang="en-US" sz="1600" dirty="0" err="1" smtClean="0">
                <a:solidFill>
                  <a:srgbClr val="7F7F7F"/>
                </a:solidFill>
                <a:latin typeface="Arial"/>
                <a:cs typeface="Arial"/>
              </a:rPr>
              <a:t>unopinionated</a:t>
            </a:r>
            <a:r>
              <a:rPr lang="en-US" sz="1600" dirty="0" smtClean="0">
                <a:solidFill>
                  <a:srgbClr val="7F7F7F"/>
                </a:solidFill>
                <a:latin typeface="Arial"/>
                <a:cs typeface="Arial"/>
              </a:rPr>
              <a:t> </a:t>
            </a:r>
            <a:r>
              <a:rPr lang="en-US" sz="1600" spc="-10" dirty="0" smtClean="0">
                <a:solidFill>
                  <a:srgbClr val="7F7F7F"/>
                </a:solidFill>
                <a:latin typeface="Arial"/>
                <a:cs typeface="Arial"/>
              </a:rPr>
              <a:t>tools </a:t>
            </a:r>
            <a:r>
              <a:rPr lang="en-US" sz="1600" spc="-10" dirty="0">
                <a:solidFill>
                  <a:srgbClr val="7F7F7F"/>
                </a:solidFill>
                <a:latin typeface="Arial"/>
                <a:cs typeface="Arial"/>
              </a:rPr>
              <a:t>and </a:t>
            </a:r>
            <a:r>
              <a:rPr lang="en-US" sz="1600" spc="-10" dirty="0" err="1">
                <a:solidFill>
                  <a:srgbClr val="7F7F7F"/>
                </a:solidFill>
                <a:latin typeface="Arial"/>
                <a:cs typeface="Arial"/>
              </a:rPr>
              <a:t>adhoc</a:t>
            </a:r>
            <a:r>
              <a:rPr lang="en-US" sz="1600" spc="-10" dirty="0">
                <a:solidFill>
                  <a:srgbClr val="7F7F7F"/>
                </a:solidFill>
                <a:latin typeface="Arial"/>
                <a:cs typeface="Arial"/>
              </a:rPr>
              <a:t> automation</a:t>
            </a:r>
            <a:r>
              <a:rPr lang="en-US" sz="1600" dirty="0">
                <a:solidFill>
                  <a:srgbClr val="7F7F7F"/>
                </a:solidFill>
                <a:latin typeface="Arial"/>
                <a:cs typeface="Arial"/>
              </a:rPr>
              <a:t> </a:t>
            </a:r>
          </a:p>
        </p:txBody>
      </p:sp>
      <p:sp>
        <p:nvSpPr>
          <p:cNvPr id="32" name="Oval 31"/>
          <p:cNvSpPr/>
          <p:nvPr/>
        </p:nvSpPr>
        <p:spPr>
          <a:xfrm>
            <a:off x="7127924" y="3038888"/>
            <a:ext cx="1176450" cy="1176450"/>
          </a:xfrm>
          <a:prstGeom prst="ellipse">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endParaRPr lang="en-US" sz="1400" b="1" dirty="0">
              <a:solidFill>
                <a:srgbClr val="FFFFFF"/>
              </a:solidFill>
              <a:latin typeface="Arial"/>
              <a:ea typeface="Arial"/>
              <a:cs typeface="Arial"/>
              <a:sym typeface="Arial"/>
            </a:endParaRPr>
          </a:p>
        </p:txBody>
      </p:sp>
      <p:sp>
        <p:nvSpPr>
          <p:cNvPr id="33" name="Oval 32"/>
          <p:cNvSpPr/>
          <p:nvPr/>
        </p:nvSpPr>
        <p:spPr>
          <a:xfrm>
            <a:off x="99813" y="2238736"/>
            <a:ext cx="1176450" cy="1176450"/>
          </a:xfrm>
          <a:prstGeom prst="ellips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buSzPct val="25000"/>
            </a:pPr>
            <a:r>
              <a:rPr lang="en-US" sz="1400" b="1" dirty="0" smtClean="0">
                <a:solidFill>
                  <a:srgbClr val="FFFFFF"/>
                </a:solidFill>
                <a:latin typeface="Arial"/>
                <a:ea typeface="Arial"/>
                <a:cs typeface="Arial"/>
                <a:sym typeface="Arial"/>
              </a:rPr>
              <a:t>Amazon Web Services</a:t>
            </a:r>
            <a:endParaRPr lang="en-US" sz="1400" b="1" dirty="0">
              <a:solidFill>
                <a:srgbClr val="FFFFFF"/>
              </a:solidFill>
              <a:latin typeface="Arial"/>
              <a:ea typeface="Arial"/>
              <a:cs typeface="Arial"/>
              <a:sym typeface="Arial"/>
            </a:endParaRPr>
          </a:p>
        </p:txBody>
      </p:sp>
      <p:sp>
        <p:nvSpPr>
          <p:cNvPr id="7" name="Rectangle 6"/>
          <p:cNvSpPr/>
          <p:nvPr/>
        </p:nvSpPr>
        <p:spPr>
          <a:xfrm>
            <a:off x="7127924" y="3491767"/>
            <a:ext cx="1176450" cy="307777"/>
          </a:xfrm>
          <a:prstGeom prst="rect">
            <a:avLst/>
          </a:prstGeom>
        </p:spPr>
        <p:txBody>
          <a:bodyPr wrap="square">
            <a:spAutoFit/>
          </a:bodyPr>
          <a:lstStyle/>
          <a:p>
            <a:pPr lvl="0" algn="ctr">
              <a:buSzPct val="25000"/>
            </a:pPr>
            <a:r>
              <a:rPr lang="en-US" sz="1400" b="1" dirty="0">
                <a:solidFill>
                  <a:schemeClr val="bg1"/>
                </a:solidFill>
                <a:latin typeface="Arial"/>
                <a:ea typeface="Arial"/>
                <a:cs typeface="Arial"/>
                <a:sym typeface="Arial"/>
              </a:rPr>
              <a:t>OpenStack</a:t>
            </a:r>
          </a:p>
        </p:txBody>
      </p:sp>
      <p:cxnSp>
        <p:nvCxnSpPr>
          <p:cNvPr id="37" name="Straight Connector 36"/>
          <p:cNvCxnSpPr/>
          <p:nvPr/>
        </p:nvCxnSpPr>
        <p:spPr>
          <a:xfrm flipH="1" flipV="1">
            <a:off x="7006169" y="2085717"/>
            <a:ext cx="608869" cy="1088518"/>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4" name="Shape 529"/>
          <p:cNvSpPr txBox="1"/>
          <p:nvPr/>
        </p:nvSpPr>
        <p:spPr>
          <a:xfrm>
            <a:off x="7615038" y="4058297"/>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600" b="1" i="0" u="none" strike="noStrike" cap="none" baseline="0" dirty="0" smtClean="0">
                <a:solidFill>
                  <a:schemeClr val="accent3">
                    <a:lumMod val="50000"/>
                  </a:schemeClr>
                </a:solidFill>
                <a:latin typeface="Arial"/>
                <a:ea typeface="Arial"/>
                <a:cs typeface="Arial"/>
                <a:sym typeface="Arial"/>
              </a:rPr>
              <a:t>Cloud</a:t>
            </a:r>
          </a:p>
          <a:p>
            <a:pPr marL="0" marR="0" lvl="0" indent="0" algn="ctr" rtl="0">
              <a:spcBef>
                <a:spcPts val="0"/>
              </a:spcBef>
              <a:buSzPct val="25000"/>
              <a:buNone/>
            </a:pPr>
            <a:r>
              <a:rPr lang="en-US" sz="1600" b="1" i="0" u="none" strike="noStrike" cap="none" baseline="0" dirty="0" smtClean="0">
                <a:solidFill>
                  <a:schemeClr val="accent3">
                    <a:lumMod val="50000"/>
                  </a:schemeClr>
                </a:solidFill>
                <a:latin typeface="Arial"/>
                <a:ea typeface="Arial"/>
                <a:cs typeface="Arial"/>
                <a:sym typeface="Arial"/>
              </a:rPr>
              <a:t>Infrastructure</a:t>
            </a:r>
            <a:endParaRPr lang="en-US" sz="1600" b="1" i="0" u="none" strike="noStrike" cap="none" baseline="0" dirty="0">
              <a:solidFill>
                <a:schemeClr val="accent3">
                  <a:lumMod val="50000"/>
                </a:schemeClr>
              </a:solidFill>
              <a:latin typeface="Arial"/>
              <a:ea typeface="Arial"/>
              <a:cs typeface="Arial"/>
              <a:sym typeface="Arial"/>
            </a:endParaRPr>
          </a:p>
        </p:txBody>
      </p:sp>
    </p:spTree>
    <p:extLst>
      <p:ext uri="{BB962C8B-B14F-4D97-AF65-F5344CB8AC3E}">
        <p14:creationId xmlns:p14="http://schemas.microsoft.com/office/powerpoint/2010/main" val="20922757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5636" y="870376"/>
            <a:ext cx="2186921" cy="3256311"/>
          </a:xfrm>
          <a:prstGeom prst="rect">
            <a:avLst/>
          </a:prstGeom>
        </p:spPr>
      </p:pic>
      <p:pic>
        <p:nvPicPr>
          <p:cNvPr id="5" name="Picture 4"/>
          <p:cNvPicPr>
            <a:picLocks noChangeAspect="1"/>
          </p:cNvPicPr>
          <p:nvPr/>
        </p:nvPicPr>
        <p:blipFill>
          <a:blip r:embed="rId3"/>
          <a:stretch>
            <a:fillRect/>
          </a:stretch>
        </p:blipFill>
        <p:spPr>
          <a:xfrm>
            <a:off x="3227121" y="870376"/>
            <a:ext cx="2257708" cy="3256311"/>
          </a:xfrm>
          <a:prstGeom prst="rect">
            <a:avLst/>
          </a:prstGeom>
        </p:spPr>
      </p:pic>
      <p:sp>
        <p:nvSpPr>
          <p:cNvPr id="6" name="Rectangle 5"/>
          <p:cNvSpPr/>
          <p:nvPr/>
        </p:nvSpPr>
        <p:spPr>
          <a:xfrm>
            <a:off x="565429" y="4132814"/>
            <a:ext cx="2122922" cy="307777"/>
          </a:xfrm>
          <a:prstGeom prst="rect">
            <a:avLst/>
          </a:prstGeom>
        </p:spPr>
        <p:txBody>
          <a:bodyPr wrap="none">
            <a:spAutoFit/>
          </a:bodyPr>
          <a:lstStyle/>
          <a:p>
            <a:r>
              <a:rPr lang="en-US" dirty="0" smtClean="0">
                <a:solidFill>
                  <a:srgbClr val="28746E"/>
                </a:solidFill>
              </a:rPr>
              <a:t>By Matt Stine (@</a:t>
            </a:r>
            <a:r>
              <a:rPr lang="en-US" dirty="0" err="1" smtClean="0">
                <a:solidFill>
                  <a:srgbClr val="28746E"/>
                </a:solidFill>
              </a:rPr>
              <a:t>mstine</a:t>
            </a:r>
            <a:r>
              <a:rPr lang="en-US" dirty="0" smtClean="0">
                <a:solidFill>
                  <a:srgbClr val="28746E"/>
                </a:solidFill>
              </a:rPr>
              <a:t>)</a:t>
            </a:r>
            <a:endParaRPr lang="en-US" dirty="0">
              <a:solidFill>
                <a:srgbClr val="28746E"/>
              </a:solidFill>
            </a:endParaRPr>
          </a:p>
        </p:txBody>
      </p:sp>
      <p:sp>
        <p:nvSpPr>
          <p:cNvPr id="7" name="Rectangle 6"/>
          <p:cNvSpPr/>
          <p:nvPr/>
        </p:nvSpPr>
        <p:spPr>
          <a:xfrm>
            <a:off x="3227121" y="4132814"/>
            <a:ext cx="2562295" cy="523220"/>
          </a:xfrm>
          <a:prstGeom prst="rect">
            <a:avLst/>
          </a:prstGeom>
        </p:spPr>
        <p:txBody>
          <a:bodyPr wrap="none">
            <a:spAutoFit/>
          </a:bodyPr>
          <a:lstStyle/>
          <a:p>
            <a:r>
              <a:rPr lang="en-US" dirty="0" smtClean="0">
                <a:solidFill>
                  <a:srgbClr val="28746E"/>
                </a:solidFill>
              </a:rPr>
              <a:t>By Josh Long (@</a:t>
            </a:r>
            <a:r>
              <a:rPr lang="en-US" dirty="0" err="1" smtClean="0">
                <a:solidFill>
                  <a:srgbClr val="28746E"/>
                </a:solidFill>
              </a:rPr>
              <a:t>starbuxman</a:t>
            </a:r>
            <a:r>
              <a:rPr lang="en-US" dirty="0" smtClean="0">
                <a:solidFill>
                  <a:srgbClr val="28746E"/>
                </a:solidFill>
              </a:rPr>
              <a:t>) </a:t>
            </a:r>
          </a:p>
          <a:p>
            <a:r>
              <a:rPr lang="en-US" dirty="0" smtClean="0">
                <a:solidFill>
                  <a:srgbClr val="28746E"/>
                </a:solidFill>
              </a:rPr>
              <a:t>and Kenny </a:t>
            </a:r>
            <a:r>
              <a:rPr lang="en-US" dirty="0" err="1" smtClean="0">
                <a:solidFill>
                  <a:srgbClr val="28746E"/>
                </a:solidFill>
              </a:rPr>
              <a:t>Bastani</a:t>
            </a:r>
            <a:endParaRPr lang="en-US" dirty="0">
              <a:solidFill>
                <a:srgbClr val="28746E"/>
              </a:solidFill>
            </a:endParaRPr>
          </a:p>
        </p:txBody>
      </p:sp>
      <p:sp>
        <p:nvSpPr>
          <p:cNvPr id="8"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FFFFFF"/>
                </a:solidFill>
              </a:rPr>
              <a:t>Read</a:t>
            </a:r>
            <a:endParaRPr lang="en" sz="2400" dirty="0">
              <a:solidFill>
                <a:srgbClr val="FFFFFF"/>
              </a:solidFill>
            </a:endParaRPr>
          </a:p>
        </p:txBody>
      </p:sp>
      <p:pic>
        <p:nvPicPr>
          <p:cNvPr id="2" name="Picture 1" descr="Screen Shot 2016-02-16 at 1.51.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2600" y="870376"/>
            <a:ext cx="2480999" cy="3256311"/>
          </a:xfrm>
          <a:prstGeom prst="rect">
            <a:avLst/>
          </a:prstGeom>
        </p:spPr>
      </p:pic>
      <p:sp>
        <p:nvSpPr>
          <p:cNvPr id="9" name="Rectangle 8"/>
          <p:cNvSpPr/>
          <p:nvPr/>
        </p:nvSpPr>
        <p:spPr>
          <a:xfrm>
            <a:off x="6052600" y="4178981"/>
            <a:ext cx="2632076" cy="307777"/>
          </a:xfrm>
          <a:prstGeom prst="rect">
            <a:avLst/>
          </a:prstGeom>
        </p:spPr>
        <p:txBody>
          <a:bodyPr wrap="none">
            <a:spAutoFit/>
          </a:bodyPr>
          <a:lstStyle/>
          <a:p>
            <a:r>
              <a:rPr lang="en-US" dirty="0" smtClean="0">
                <a:solidFill>
                  <a:srgbClr val="28746E"/>
                </a:solidFill>
              </a:rPr>
              <a:t>By </a:t>
            </a:r>
            <a:r>
              <a:rPr lang="en-US" dirty="0" smtClean="0">
                <a:solidFill>
                  <a:srgbClr val="28746E"/>
                </a:solidFill>
              </a:rPr>
              <a:t>Duncan Winn (@</a:t>
            </a:r>
            <a:r>
              <a:rPr lang="en-US" dirty="0" err="1" smtClean="0">
                <a:solidFill>
                  <a:srgbClr val="28746E"/>
                </a:solidFill>
              </a:rPr>
              <a:t>duncwinn</a:t>
            </a:r>
            <a:r>
              <a:rPr lang="en-US" dirty="0" smtClean="0">
                <a:solidFill>
                  <a:srgbClr val="28746E"/>
                </a:solidFill>
              </a:rPr>
              <a:t>)</a:t>
            </a:r>
            <a:endParaRPr lang="en-US" dirty="0" smtClean="0">
              <a:solidFill>
                <a:srgbClr val="28746E"/>
              </a:solidFill>
            </a:endParaRPr>
          </a:p>
        </p:txBody>
      </p:sp>
    </p:spTree>
    <p:extLst>
      <p:ext uri="{BB962C8B-B14F-4D97-AF65-F5344CB8AC3E}">
        <p14:creationId xmlns:p14="http://schemas.microsoft.com/office/powerpoint/2010/main" val="35016900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Shape 89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sp>
        <p:nvSpPr>
          <p:cNvPr id="894" name="Shape 894"/>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pic>
        <p:nvPicPr>
          <p:cNvPr id="895" name="Picture 894"/>
          <p:cNvPicPr/>
          <p:nvPr/>
        </p:nvPicPr>
        <p:blipFill>
          <a:blip/>
          <a:stretch>
            <a:fillRect/>
          </a:stretch>
        </p:blipFill>
        <p:spPr>
          <a:xfrm>
            <a:off x="4572900" y="2752824"/>
            <a:ext cx="12701" cy="12701"/>
          </a:xfrm>
          <a:prstGeom prst="rect">
            <a:avLst/>
          </a:prstGeom>
          <a:ln w="12700">
            <a:miter lim="400000"/>
          </a:ln>
        </p:spPr>
      </p:pic>
      <p:grpSp>
        <p:nvGrpSpPr>
          <p:cNvPr id="899" name="Group 899"/>
          <p:cNvGrpSpPr/>
          <p:nvPr/>
        </p:nvGrpSpPr>
        <p:grpSpPr>
          <a:xfrm>
            <a:off x="614076" y="1271978"/>
            <a:ext cx="7915848" cy="2962416"/>
            <a:chOff x="0" y="0"/>
            <a:chExt cx="7915846" cy="2962415"/>
          </a:xfrm>
        </p:grpSpPr>
        <p:pic>
          <p:nvPicPr>
            <p:cNvPr id="896" name="pasted-image.jpg"/>
            <p:cNvPicPr/>
            <p:nvPr/>
          </p:nvPicPr>
          <p:blipFill>
            <a:blip r:embed="rId3">
              <a:extLst/>
            </a:blip>
            <a:stretch>
              <a:fillRect/>
            </a:stretch>
          </p:blipFill>
          <p:spPr>
            <a:xfrm>
              <a:off x="0" y="0"/>
              <a:ext cx="2247660" cy="2962416"/>
            </a:xfrm>
            <a:prstGeom prst="rect">
              <a:avLst/>
            </a:prstGeom>
            <a:ln w="12700" cap="flat">
              <a:noFill/>
              <a:miter lim="400000"/>
            </a:ln>
            <a:effectLst/>
          </p:spPr>
        </p:pic>
        <p:pic>
          <p:nvPicPr>
            <p:cNvPr id="897" name="pasted-image.jpg"/>
            <p:cNvPicPr/>
            <p:nvPr/>
          </p:nvPicPr>
          <p:blipFill>
            <a:blip r:embed="rId4">
              <a:extLst/>
            </a:blip>
            <a:stretch>
              <a:fillRect/>
            </a:stretch>
          </p:blipFill>
          <p:spPr>
            <a:xfrm>
              <a:off x="5913253" y="0"/>
              <a:ext cx="2002594" cy="2962416"/>
            </a:xfrm>
            <a:prstGeom prst="rect">
              <a:avLst/>
            </a:prstGeom>
            <a:ln w="12700" cap="flat">
              <a:noFill/>
              <a:miter lim="400000"/>
            </a:ln>
            <a:effectLst/>
          </p:spPr>
        </p:pic>
        <p:pic>
          <p:nvPicPr>
            <p:cNvPr id="898" name="pasted-image.jpg"/>
            <p:cNvPicPr/>
            <p:nvPr/>
          </p:nvPicPr>
          <p:blipFill>
            <a:blip r:embed="rId5">
              <a:extLst/>
            </a:blip>
            <a:stretch>
              <a:fillRect/>
            </a:stretch>
          </p:blipFill>
          <p:spPr>
            <a:xfrm>
              <a:off x="2817886" y="0"/>
              <a:ext cx="2402607" cy="2962416"/>
            </a:xfrm>
            <a:prstGeom prst="rect">
              <a:avLst/>
            </a:prstGeom>
            <a:ln w="12700" cap="flat">
              <a:noFill/>
              <a:miter lim="400000"/>
            </a:ln>
            <a:effectLst/>
          </p:spPr>
        </p:pic>
      </p:grpSp>
    </p:spTree>
    <p:extLst>
      <p:ext uri="{BB962C8B-B14F-4D97-AF65-F5344CB8AC3E}">
        <p14:creationId xmlns:p14="http://schemas.microsoft.com/office/powerpoint/2010/main" val="2158628607"/>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p:cNvSpPr>
          <p:nvPr>
            <p:ph type="title"/>
          </p:nvPr>
        </p:nvSpPr>
        <p:spPr>
          <a:prstGeom prst="rect">
            <a:avLst/>
          </a:prstGeom>
        </p:spPr>
        <p:txBody>
          <a:bodyPr/>
          <a:lstStyle/>
          <a:p>
            <a:pPr lvl="0">
              <a:defRPr sz="1800">
                <a:solidFill>
                  <a:srgbClr val="000000"/>
                </a:solidFill>
                <a:uFillTx/>
              </a:defRPr>
            </a:pPr>
            <a:r>
              <a:rPr sz="3200">
                <a:solidFill>
                  <a:srgbClr val="008881"/>
                </a:solidFill>
                <a:uFill>
                  <a:solidFill>
                    <a:srgbClr val="008881"/>
                  </a:solidFill>
                </a:uFill>
              </a:rPr>
              <a:t>Foundations</a:t>
            </a:r>
          </a:p>
        </p:txBody>
      </p:sp>
      <p:sp>
        <p:nvSpPr>
          <p:cNvPr id="904" name="Shape 90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31</a:t>
            </a:fld>
            <a:endParaRPr sz="800">
              <a:solidFill>
                <a:srgbClr val="808080"/>
              </a:solidFill>
              <a:uFill>
                <a:solidFill>
                  <a:srgbClr val="808080"/>
                </a:solidFill>
              </a:uFill>
            </a:endParaRPr>
          </a:p>
        </p:txBody>
      </p:sp>
      <p:pic>
        <p:nvPicPr>
          <p:cNvPr id="905" name="pasted-image.png"/>
          <p:cNvPicPr/>
          <p:nvPr/>
        </p:nvPicPr>
        <p:blipFill>
          <a:blip r:embed="rId3">
            <a:extLst/>
          </a:blip>
          <a:stretch>
            <a:fillRect/>
          </a:stretch>
        </p:blipFill>
        <p:spPr>
          <a:xfrm>
            <a:off x="780836" y="1271978"/>
            <a:ext cx="1934829" cy="2962416"/>
          </a:xfrm>
          <a:prstGeom prst="rect">
            <a:avLst/>
          </a:prstGeom>
          <a:ln w="12700">
            <a:miter lim="400000"/>
          </a:ln>
        </p:spPr>
      </p:pic>
      <p:pic>
        <p:nvPicPr>
          <p:cNvPr id="906" name="pasted-image.png"/>
          <p:cNvPicPr/>
          <p:nvPr/>
        </p:nvPicPr>
        <p:blipFill>
          <a:blip r:embed="rId4">
            <a:extLst/>
          </a:blip>
          <a:stretch>
            <a:fillRect/>
          </a:stretch>
        </p:blipFill>
        <p:spPr>
          <a:xfrm>
            <a:off x="3480002" y="1271978"/>
            <a:ext cx="2240860" cy="2962416"/>
          </a:xfrm>
          <a:prstGeom prst="rect">
            <a:avLst/>
          </a:prstGeom>
          <a:ln w="12700">
            <a:miter lim="400000"/>
          </a:ln>
        </p:spPr>
      </p:pic>
      <p:pic>
        <p:nvPicPr>
          <p:cNvPr id="907" name="pasted-image.png"/>
          <p:cNvPicPr/>
          <p:nvPr/>
        </p:nvPicPr>
        <p:blipFill>
          <a:blip r:embed="rId5">
            <a:extLst/>
          </a:blip>
          <a:stretch>
            <a:fillRect/>
          </a:stretch>
        </p:blipFill>
        <p:spPr>
          <a:xfrm>
            <a:off x="6485199" y="1282176"/>
            <a:ext cx="2129857" cy="2952218"/>
          </a:xfrm>
          <a:prstGeom prst="rect">
            <a:avLst/>
          </a:prstGeom>
          <a:ln w="12700">
            <a:miter lim="400000"/>
          </a:ln>
        </p:spPr>
      </p:pic>
    </p:spTree>
    <p:extLst>
      <p:ext uri="{BB962C8B-B14F-4D97-AF65-F5344CB8AC3E}">
        <p14:creationId xmlns:p14="http://schemas.microsoft.com/office/powerpoint/2010/main" val="256671070"/>
      </p:ext>
    </p:extLst>
  </p:cSld>
  <p:clrMapOvr>
    <a:masterClrMapping/>
  </p:clrMapOvr>
  <p:transition xmlns:p14="http://schemas.microsoft.com/office/powerpoint/2010/main">
    <p:push/>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Twelve </a:t>
            </a:r>
            <a:r>
              <a:rPr lang="en-US" sz="2800" dirty="0">
                <a:solidFill>
                  <a:srgbClr val="FFFFFF"/>
                </a:solidFill>
              </a:rPr>
              <a:t>Factor Apps (http://12factor.net</a:t>
            </a:r>
            <a:r>
              <a:rPr lang="en-US" sz="2800"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3813542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78873</TotalTime>
  <Words>2078</Words>
  <Application>Microsoft Macintosh PowerPoint</Application>
  <PresentationFormat>On-screen Show (16:9)</PresentationFormat>
  <Paragraphs>392</Paragraphs>
  <Slides>31</Slides>
  <Notes>28</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Pivotal_interim_040113_template_</vt:lpstr>
      <vt:lpstr>Custom Theme</vt:lpstr>
      <vt:lpstr>Cloud Native Enterprise</vt:lpstr>
      <vt:lpstr>PowerPoint Presentation</vt:lpstr>
      <vt:lpstr>The promise of Cloud Native</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Twelve-Factor Apps</vt:lpstr>
      <vt:lpstr>Microservice: Definition</vt:lpstr>
      <vt:lpstr>Microservices are NOT</vt:lpstr>
      <vt:lpstr>Microservice Architecture</vt:lpstr>
      <vt:lpstr>A familiar Microservice example</vt:lpstr>
      <vt:lpstr>Challenges of distributed systems</vt:lpstr>
      <vt:lpstr>Companies want to be fast like Netflix</vt:lpstr>
      <vt:lpstr>It takes a platform</vt:lpstr>
      <vt:lpstr>PowerPoint Presentation</vt:lpstr>
      <vt:lpstr>PowerPoint Presentation</vt:lpstr>
      <vt:lpstr>PowerPoint Presentation</vt:lpstr>
      <vt:lpstr>PowerPoint Presentation</vt:lpstr>
      <vt:lpstr>PowerPoint Presentation</vt:lpstr>
      <vt:lpstr>It Takes a Platform</vt:lpstr>
      <vt:lpstr>PowerPoint Presentation</vt:lpstr>
      <vt:lpstr>PowerPoint Presentation</vt:lpstr>
      <vt:lpstr>Don’t Play “Cloud Technology Bingo” </vt:lpstr>
      <vt:lpstr>PowerPoint Presentation</vt:lpstr>
      <vt:lpstr>Read</vt:lpstr>
      <vt:lpstr>Foundations</vt:lpstr>
      <vt:lpstr>Foundations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 Gadhia</cp:lastModifiedBy>
  <cp:revision>355</cp:revision>
  <dcterms:modified xsi:type="dcterms:W3CDTF">2016-02-17T00:05:25Z</dcterms:modified>
</cp:coreProperties>
</file>